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724" r:id="rId2"/>
    <p:sldMasterId id="2147483737" r:id="rId3"/>
    <p:sldMasterId id="2147483710" r:id="rId4"/>
    <p:sldMasterId id="2147483696" r:id="rId5"/>
    <p:sldMasterId id="2147483661" r:id="rId6"/>
    <p:sldMasterId id="2147483751" r:id="rId7"/>
  </p:sldMasterIdLst>
  <p:notesMasterIdLst>
    <p:notesMasterId r:id="rId16"/>
  </p:notesMasterIdLst>
  <p:handoutMasterIdLst>
    <p:handoutMasterId r:id="rId17"/>
  </p:handoutMasterIdLst>
  <p:sldIdLst>
    <p:sldId id="1261" r:id="rId8"/>
    <p:sldId id="1321" r:id="rId9"/>
    <p:sldId id="1244" r:id="rId10"/>
    <p:sldId id="1314" r:id="rId11"/>
    <p:sldId id="1299" r:id="rId12"/>
    <p:sldId id="1322" r:id="rId13"/>
    <p:sldId id="1323" r:id="rId14"/>
    <p:sldId id="1318" r:id="rId15"/>
  </p:sldIdLst>
  <p:sldSz cx="9144000" cy="6858000" type="screen4x3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it-IT"/>
    </a:defPPr>
    <a:lvl1pPr algn="r" rtl="0" eaLnBrk="0" fontAlgn="base" hangingPunct="0">
      <a:lnSpc>
        <a:spcPct val="88000"/>
      </a:lnSpc>
      <a:spcBef>
        <a:spcPct val="50000"/>
      </a:spcBef>
      <a:spcAft>
        <a:spcPct val="0"/>
      </a:spcAft>
      <a:buSzPct val="78000"/>
      <a:buFont typeface="Wingdings" pitchFamily="2" charset="2"/>
      <a:buChar char="q"/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lnSpc>
        <a:spcPct val="88000"/>
      </a:lnSpc>
      <a:spcBef>
        <a:spcPct val="50000"/>
      </a:spcBef>
      <a:spcAft>
        <a:spcPct val="0"/>
      </a:spcAft>
      <a:buSzPct val="78000"/>
      <a:buFont typeface="Wingdings" pitchFamily="2" charset="2"/>
      <a:buChar char="q"/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lnSpc>
        <a:spcPct val="88000"/>
      </a:lnSpc>
      <a:spcBef>
        <a:spcPct val="50000"/>
      </a:spcBef>
      <a:spcAft>
        <a:spcPct val="0"/>
      </a:spcAft>
      <a:buSzPct val="78000"/>
      <a:buFont typeface="Wingdings" pitchFamily="2" charset="2"/>
      <a:buChar char="q"/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lnSpc>
        <a:spcPct val="88000"/>
      </a:lnSpc>
      <a:spcBef>
        <a:spcPct val="50000"/>
      </a:spcBef>
      <a:spcAft>
        <a:spcPct val="0"/>
      </a:spcAft>
      <a:buSzPct val="78000"/>
      <a:buFont typeface="Wingdings" pitchFamily="2" charset="2"/>
      <a:buChar char="q"/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lnSpc>
        <a:spcPct val="88000"/>
      </a:lnSpc>
      <a:spcBef>
        <a:spcPct val="50000"/>
      </a:spcBef>
      <a:spcAft>
        <a:spcPct val="0"/>
      </a:spcAft>
      <a:buSzPct val="78000"/>
      <a:buFont typeface="Wingdings" pitchFamily="2" charset="2"/>
      <a:buChar char="q"/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D27D00"/>
    <a:srgbClr val="006600"/>
    <a:srgbClr val="FFFF99"/>
    <a:srgbClr val="FF9900"/>
    <a:srgbClr val="DEFFBD"/>
    <a:srgbClr val="33CCCC"/>
    <a:srgbClr val="CC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4" autoAdjust="0"/>
    <p:restoredTop sz="84460" autoAdjust="0"/>
  </p:normalViewPr>
  <p:slideViewPr>
    <p:cSldViewPr showGuides="1">
      <p:cViewPr>
        <p:scale>
          <a:sx n="84" d="100"/>
          <a:sy n="84" d="100"/>
        </p:scale>
        <p:origin x="-1332" y="-72"/>
      </p:cViewPr>
      <p:guideLst>
        <p:guide orient="horz" pos="2115"/>
        <p:guide pos="113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36"/>
    </p:cViewPr>
  </p:sorterViewPr>
  <p:notesViewPr>
    <p:cSldViewPr showGuides="1">
      <p:cViewPr>
        <p:scale>
          <a:sx n="100" d="100"/>
          <a:sy n="100" d="100"/>
        </p:scale>
        <p:origin x="-2766" y="121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26" Type="http://schemas.openxmlformats.org/officeDocument/2006/relationships/customXml" Target="../customXml/item5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1.xml"/><Relationship Id="rId27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00305" y="9435008"/>
            <a:ext cx="998663" cy="326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5358" tIns="54276" rIns="105358" bIns="54276">
            <a:spAutoFit/>
          </a:bodyPr>
          <a:lstStyle/>
          <a:p>
            <a:pPr algn="ctr" defTabSz="1019182">
              <a:lnSpc>
                <a:spcPct val="90000"/>
              </a:lnSpc>
              <a:spcBef>
                <a:spcPct val="0"/>
              </a:spcBef>
              <a:buSzTx/>
              <a:buNone/>
              <a:defRPr/>
            </a:pPr>
            <a:r>
              <a:rPr lang="it-IT" sz="1500" b="0" i="0" dirty="0">
                <a:latin typeface="Arial" charset="0"/>
              </a:rPr>
              <a:t>Page </a:t>
            </a:r>
            <a:fld id="{A0E51D1D-06F8-4279-8617-5EB7BE82B99D}" type="slidenum">
              <a:rPr lang="it-IT" sz="1500" b="0" i="0">
                <a:latin typeface="Arial" charset="0"/>
              </a:rPr>
              <a:pPr algn="ctr" defTabSz="1019182">
                <a:lnSpc>
                  <a:spcPct val="90000"/>
                </a:lnSpc>
                <a:spcBef>
                  <a:spcPct val="0"/>
                </a:spcBef>
                <a:buSzTx/>
                <a:buNone/>
                <a:defRPr/>
              </a:pPr>
              <a:t>‹#›</a:t>
            </a:fld>
            <a:endParaRPr lang="it-IT" sz="15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6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00305" y="9435008"/>
            <a:ext cx="998663" cy="326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5358" tIns="54276" rIns="105358" bIns="54276">
            <a:spAutoFit/>
          </a:bodyPr>
          <a:lstStyle/>
          <a:p>
            <a:pPr algn="ctr" defTabSz="1019182">
              <a:lnSpc>
                <a:spcPct val="9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it-IT" sz="1500" b="0" i="0" dirty="0">
                <a:latin typeface="Arial" charset="0"/>
              </a:rPr>
              <a:t>Page </a:t>
            </a:r>
            <a:fld id="{B0936398-8865-4AA8-B787-7BEE3598725C}" type="slidenum">
              <a:rPr lang="it-IT" sz="1500" b="0" i="0">
                <a:latin typeface="Arial" charset="0"/>
              </a:rPr>
              <a:pPr algn="ctr" defTabSz="1019182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t>‹#›</a:t>
            </a:fld>
            <a:endParaRPr lang="it-IT" sz="1500" b="0" i="0" dirty="0">
              <a:latin typeface="Arial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46650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2" y="4729475"/>
            <a:ext cx="4989514" cy="3197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11745" tIns="55873" rIns="111745" bIns="5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8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69975" rtl="0" eaLnBrk="0" fontAlgn="base" hangingPunct="0">
      <a:lnSpc>
        <a:spcPct val="90000"/>
      </a:lnSpc>
      <a:spcBef>
        <a:spcPct val="4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558800" algn="l" defTabSz="1069975" rtl="0" eaLnBrk="0" fontAlgn="base" hangingPunct="0">
      <a:lnSpc>
        <a:spcPct val="90000"/>
      </a:lnSpc>
      <a:spcBef>
        <a:spcPct val="4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1116013" algn="l" defTabSz="1069975" rtl="0" eaLnBrk="0" fontAlgn="base" hangingPunct="0">
      <a:lnSpc>
        <a:spcPct val="90000"/>
      </a:lnSpc>
      <a:spcBef>
        <a:spcPct val="4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668463" algn="l" defTabSz="1069975" rtl="0" eaLnBrk="0" fontAlgn="base" hangingPunct="0">
      <a:lnSpc>
        <a:spcPct val="90000"/>
      </a:lnSpc>
      <a:spcBef>
        <a:spcPct val="4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2220913" algn="l" defTabSz="1069975" rtl="0" eaLnBrk="0" fontAlgn="base" hangingPunct="0">
      <a:lnSpc>
        <a:spcPct val="90000"/>
      </a:lnSpc>
      <a:spcBef>
        <a:spcPct val="4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729475"/>
            <a:ext cx="4733925" cy="1031131"/>
          </a:xfrm>
          <a:noFill/>
          <a:ln w="9525"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45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64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2" y="4729475"/>
            <a:ext cx="4733925" cy="1031131"/>
          </a:xfrm>
          <a:noFill/>
          <a:ln w="9525"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84000"/>
            <a:ext cx="5940000" cy="50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89200" y="6354000"/>
            <a:ext cx="2133600" cy="144000"/>
          </a:xfrm>
          <a:prstGeom prst="rect">
            <a:avLst/>
          </a:prstGeom>
        </p:spPr>
        <p:txBody>
          <a:bodyPr/>
          <a:lstStyle/>
          <a:p>
            <a:fld id="{219B497D-9253-4A1A-B004-ED8D9ECD991B}" type="datetime3">
              <a:rPr lang="en-US" smtClean="0">
                <a:solidFill>
                  <a:prstClr val="black"/>
                </a:solidFill>
              </a:rPr>
              <a:pPr/>
              <a:t>8 November 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54000"/>
            <a:ext cx="1944000" cy="144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4000" y="6354000"/>
            <a:ext cx="720000" cy="144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871999"/>
            <a:ext cx="66240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aseline="0"/>
            </a:lvl1pPr>
            <a:lvl2pPr marL="0">
              <a:lnSpc>
                <a:spcPts val="2600"/>
              </a:lnSpc>
              <a:spcBef>
                <a:spcPts val="0"/>
              </a:spcBef>
              <a:defRPr sz="1500" baseline="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For bullets click Increase Indent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5463" y="872716"/>
            <a:ext cx="2089150" cy="38735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pPr lvl="0"/>
            <a:r>
              <a:rPr lang="it-IT" dirty="0"/>
              <a:t>ASSOSIM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028018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84000"/>
            <a:ext cx="5940000" cy="50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89200" y="6354000"/>
            <a:ext cx="2133600" cy="144000"/>
          </a:xfrm>
          <a:prstGeom prst="rect">
            <a:avLst/>
          </a:prstGeom>
        </p:spPr>
        <p:txBody>
          <a:bodyPr/>
          <a:lstStyle/>
          <a:p>
            <a:fld id="{219B497D-9253-4A1A-B004-ED8D9ECD991B}" type="datetime3">
              <a:rPr lang="en-US" smtClean="0">
                <a:solidFill>
                  <a:prstClr val="black"/>
                </a:solidFill>
              </a:rPr>
              <a:pPr/>
              <a:t>8 November 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54000"/>
            <a:ext cx="1944000" cy="144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4000" y="6354000"/>
            <a:ext cx="720000" cy="144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871999"/>
            <a:ext cx="66240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aseline="0"/>
            </a:lvl1pPr>
            <a:lvl2pPr marL="0">
              <a:lnSpc>
                <a:spcPts val="2600"/>
              </a:lnSpc>
              <a:spcBef>
                <a:spcPts val="0"/>
              </a:spcBef>
              <a:defRPr sz="1500" baseline="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For bullets click Increase Indent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5463" y="872716"/>
            <a:ext cx="2089150" cy="38735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pPr lvl="0"/>
            <a:r>
              <a:rPr lang="it-IT" dirty="0"/>
              <a:t>ASSOSIM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0280186"/>
      </p:ext>
    </p:extLst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46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27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2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2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6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1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4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132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631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913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86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320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76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99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279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1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162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9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29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55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972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0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4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737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826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489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056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23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22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506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88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746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6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64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792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680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078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5558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237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287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0992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7114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95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562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5369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687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039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09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16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75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341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73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296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04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40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194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755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1410115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20008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240753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303379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992437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4509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7067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1015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105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466345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606283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7154987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232376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479698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84000"/>
            <a:ext cx="5940000" cy="50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89200" y="6354000"/>
            <a:ext cx="21336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54000"/>
            <a:ext cx="1944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4000" y="6354000"/>
            <a:ext cx="720000" cy="144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871999"/>
            <a:ext cx="66240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aseline="0"/>
            </a:lvl1pPr>
            <a:lvl2pPr marL="0">
              <a:lnSpc>
                <a:spcPts val="2600"/>
              </a:lnSpc>
              <a:spcBef>
                <a:spcPts val="0"/>
              </a:spcBef>
              <a:defRPr sz="1500" baseline="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For bullets click Increase Indent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5463" y="872716"/>
            <a:ext cx="2089150" cy="38735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pPr lvl="0"/>
            <a:r>
              <a:rPr lang="it-IT" dirty="0"/>
              <a:t>ASSOSIM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84871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684000"/>
            <a:ext cx="5940000" cy="504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89200" y="6354000"/>
            <a:ext cx="21336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54000"/>
            <a:ext cx="1944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4000" y="6354000"/>
            <a:ext cx="720000" cy="1440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871999"/>
            <a:ext cx="6624000" cy="40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aseline="0"/>
            </a:lvl1pPr>
            <a:lvl2pPr marL="0">
              <a:lnSpc>
                <a:spcPts val="2600"/>
              </a:lnSpc>
              <a:spcBef>
                <a:spcPts val="0"/>
              </a:spcBef>
              <a:defRPr sz="1500" baseline="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For bullets click Increase Indent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5463" y="872716"/>
            <a:ext cx="2089150" cy="38735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pPr lvl="0"/>
            <a:r>
              <a:rPr lang="it-IT" dirty="0"/>
              <a:t>ASSOSIM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964220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6553200"/>
            <a:ext cx="4430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110000"/>
              </a:lnSpc>
              <a:spcBef>
                <a:spcPct val="30000"/>
              </a:spcBef>
              <a:buSzTx/>
              <a:buFontTx/>
              <a:buNone/>
              <a:defRPr/>
            </a:pPr>
            <a:endParaRPr lang="en-GB" sz="1400" i="0" dirty="0">
              <a:latin typeface="Gill Sans MT" panose="020B0502020104020203" pitchFamily="34" charset="0"/>
            </a:endParaRPr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161925"/>
            <a:ext cx="91440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15" name="Segnaposto numero diapositiva 13"/>
          <p:cNvSpPr txBox="1">
            <a:spLocks/>
          </p:cNvSpPr>
          <p:nvPr/>
        </p:nvSpPr>
        <p:spPr>
          <a:xfrm>
            <a:off x="8415337" y="6376243"/>
            <a:ext cx="7651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F5F72-C253-472D-883F-82E7A88DD05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6" name="Segnaposto piè di pagina 14"/>
          <p:cNvSpPr txBox="1">
            <a:spLocks/>
          </p:cNvSpPr>
          <p:nvPr/>
        </p:nvSpPr>
        <p:spPr>
          <a:xfrm>
            <a:off x="1906860" y="6376243"/>
            <a:ext cx="59055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1" i="1" kern="120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High-level </a:t>
            </a: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Global Symposium on Financial Education - Consob and investor education</a:t>
            </a:r>
          </a:p>
        </p:txBody>
      </p:sp>
      <p:sp>
        <p:nvSpPr>
          <p:cNvPr id="17" name="Segnaposto data 12"/>
          <p:cNvSpPr txBox="1">
            <a:spLocks/>
          </p:cNvSpPr>
          <p:nvPr/>
        </p:nvSpPr>
        <p:spPr>
          <a:xfrm>
            <a:off x="179388" y="6381328"/>
            <a:ext cx="23763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i="0" kern="120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New Delhi, 9 November 2017</a:t>
            </a: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0" y="5220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1 23"/>
          <p:cNvCxnSpPr/>
          <p:nvPr/>
        </p:nvCxnSpPr>
        <p:spPr bwMode="auto">
          <a:xfrm>
            <a:off x="0" y="476672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8908885C-DF1B-4F4A-8462-69AED9DE587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783314" y="133563"/>
            <a:ext cx="957038" cy="2430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4A605A7-2CC1-4737-83F4-D5FF22175C6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04936" y="99440"/>
            <a:ext cx="1131560" cy="303143"/>
          </a:xfrm>
          <a:prstGeom prst="rect">
            <a:avLst/>
          </a:prstGeom>
        </p:spPr>
      </p:pic>
      <p:pic>
        <p:nvPicPr>
          <p:cNvPr id="2050" name="Picture 2" descr="C:\Users\munafo\Desktop\loghi\Logo consob blu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" y="18000"/>
            <a:ext cx="412559" cy="4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 userDrawn="1"/>
        </p:nvSpPr>
        <p:spPr>
          <a:xfrm>
            <a:off x="0" y="6639163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it-IT" sz="850" b="0" i="0" cap="small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</a:rPr>
              <a:t>Disclaimer: </a:t>
            </a:r>
            <a:r>
              <a:rPr lang="en-US" sz="850" b="0" i="0" cap="small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</a:rPr>
              <a:t>The views expressed are my own and do not necessarily represent the views of Consob</a:t>
            </a:r>
            <a:endParaRPr lang="it-IT" sz="850" b="0" i="0" cap="small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3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91" r:id="rId14"/>
    <p:sldLayoutId id="2147483676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78000"/>
        <a:buFont typeface="Monotype Sorts" pitchFamily="2" charset="2"/>
        <a:buChar char="o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58000"/>
        <a:buFont typeface="Monotype Sorts" pitchFamily="2" charset="2"/>
        <a:buChar char="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58000"/>
        <a:buFont typeface="Monotype Sorts" pitchFamily="2" charset="2"/>
        <a:buChar char="l"/>
        <a:defRPr sz="12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Font typeface="Book Antiqua" pitchFamily="18" charset="0"/>
        <a:buChar char="-"/>
        <a:defRPr sz="1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B1D1-1622-40F0-8234-46A0BCD732F3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FCFC-A36F-48F3-BEB6-62986E7FA9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7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7576-8D3A-4648-8961-9B246A4489BD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DF2F-81A0-4B53-8F31-BACAE7DC2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7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2428-0095-4CF8-A249-D854D768BD05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99B0-36C9-474C-BAF7-ED39050F40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1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0472B-F0DF-49EA-8000-7056E7D37F92}" type="datetimeFigureOut">
              <a:rPr lang="it-IT" smtClean="0"/>
              <a:t>08/11/2017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752B-81C4-4DB7-8C79-8249332230D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3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1513-E649-4663-8A7D-3A952516ABA7}" type="datetimeFigureOut">
              <a:rPr lang="en-GB" smtClean="0"/>
              <a:t>08/11/2017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664A-404B-4B5C-94DC-41883A0F2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8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6553200"/>
            <a:ext cx="4430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110000"/>
              </a:lnSpc>
              <a:spcBef>
                <a:spcPct val="30000"/>
              </a:spcBef>
              <a:buSzTx/>
              <a:buFontTx/>
              <a:buNone/>
              <a:defRPr/>
            </a:pPr>
            <a:endParaRPr lang="en-GB" sz="1400" i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161925"/>
            <a:ext cx="91440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Segnaposto numero diapositiva 13"/>
          <p:cNvSpPr txBox="1">
            <a:spLocks/>
          </p:cNvSpPr>
          <p:nvPr/>
        </p:nvSpPr>
        <p:spPr>
          <a:xfrm>
            <a:off x="8415337" y="6376243"/>
            <a:ext cx="7651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  <a:defRPr/>
            </a:pPr>
            <a:fld id="{247C4CE9-D8A8-4B00-9CA8-D68FA7F92991}" type="slidenum">
              <a:rPr lang="it-IT" i="0" smtClean="0"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buSzTx/>
                <a:buFontTx/>
                <a:buNone/>
                <a:defRPr/>
              </a:pPr>
              <a:t>‹#›</a:t>
            </a:fld>
            <a:endParaRPr lang="it-IT" i="0" dirty="0">
              <a:latin typeface="Gill Sans MT" panose="020B0502020104020203" pitchFamily="34" charset="0"/>
            </a:endParaRPr>
          </a:p>
        </p:txBody>
      </p:sp>
      <p:pic>
        <p:nvPicPr>
          <p:cNvPr id="7" name="Picture 2" descr="C:\Users\munafo\Desktop\loghi\Logo consob blu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" y="18000"/>
            <a:ext cx="412559" cy="4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 userDrawn="1"/>
        </p:nvSpPr>
        <p:spPr>
          <a:xfrm>
            <a:off x="0" y="6639163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it-IT" sz="850" b="0" i="0" cap="small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</a:rPr>
              <a:t>Disclaimer: </a:t>
            </a:r>
            <a:r>
              <a:rPr lang="en-US" sz="850" b="0" i="0" cap="small" dirty="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</a:rPr>
              <a:t>The views expressed are my own and do not necessarily represent the views of Consob</a:t>
            </a:r>
            <a:endParaRPr lang="it-IT" sz="850" b="0" i="0" cap="small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4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 i="1">
          <a:solidFill>
            <a:schemeClr val="tx1"/>
          </a:solidFill>
          <a:latin typeface="Book Antiqua" pitchFamily="18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78000"/>
        <a:buFont typeface="Monotype Sorts" pitchFamily="2" charset="2"/>
        <a:buChar char="o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58000"/>
        <a:buFont typeface="Monotype Sorts" pitchFamily="2" charset="2"/>
        <a:buChar char="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58000"/>
        <a:buFont typeface="Monotype Sorts" pitchFamily="2" charset="2"/>
        <a:buChar char="l"/>
        <a:defRPr sz="12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Font typeface="Book Antiqua" pitchFamily="18" charset="0"/>
        <a:buChar char="-"/>
        <a:defRPr sz="1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51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-27384"/>
            <a:ext cx="9144000" cy="345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000" i="0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4200" i="0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2000" i="0" cap="small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2000" i="0" cap="small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500" i="0" cap="small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The 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I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t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a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l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i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a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n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 Securities and Markets Authority</a:t>
            </a:r>
          </a:p>
          <a:p>
            <a:pPr algn="ctr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SzTx/>
              <a:buFontTx/>
              <a:buNone/>
              <a:defRPr/>
            </a:pPr>
            <a:r>
              <a:rPr lang="en-US" sz="3800" i="0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Recent initiatives on investor education in Italy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5121383"/>
            <a:ext cx="9144000" cy="176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None/>
              <a:defRPr/>
            </a:pPr>
            <a:endParaRPr lang="it-IT" sz="6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None/>
              <a:defRPr/>
            </a:pPr>
            <a:r>
              <a:rPr lang="it-IT" sz="2800" dirty="0">
                <a:solidFill>
                  <a:srgbClr val="FFFFFF"/>
                </a:solidFill>
                <a:latin typeface="Century Gothic" panose="020B0502020202020204" pitchFamily="34" charset="0"/>
              </a:rPr>
              <a:t>Pasquale Munafò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  <a:buFont typeface="Wingdings" pitchFamily="2" charset="2"/>
              <a:buNone/>
              <a:defRPr/>
            </a:pPr>
            <a:r>
              <a:rPr lang="en-GB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General Manager’s Office at CONSOB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Vice </a:t>
            </a:r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Chair of the </a:t>
            </a: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IOSCO Committee </a:t>
            </a:r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on Retail Investors </a:t>
            </a:r>
            <a:r>
              <a:rPr lang="en-US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(C8)</a:t>
            </a:r>
            <a:endParaRPr lang="en-GB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8676456" y="6453336"/>
            <a:ext cx="288032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4150" indent="-184150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100000"/>
                    </a14:imgEffect>
                    <a14:imgEffect>
                      <a14:sharpenSoften amount="95000"/>
                    </a14:imgEffect>
                    <a14:imgEffect>
                      <a14:saturation sat="400000"/>
                    </a14:imgEffect>
                    <a14:imgEffect>
                      <a14:brightnessContrast bright="2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33" y="209551"/>
            <a:ext cx="1276531" cy="120322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520305" y="3429000"/>
            <a:ext cx="8101898" cy="16704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it-IT" b="1" i="0" cap="sm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Global Symposium</a:t>
            </a:r>
          </a:p>
          <a:p>
            <a:pPr algn="ctr">
              <a:spcBef>
                <a:spcPts val="0"/>
              </a:spcBef>
              <a:buNone/>
            </a:pPr>
            <a:r>
              <a:rPr lang="it-IT" i="0" spc="50" dirty="0">
                <a:ln w="11430"/>
                <a:solidFill>
                  <a:srgbClr val="006600"/>
                </a:solidFill>
                <a:latin typeface="Century Gothic" panose="020B0502020202020204" pitchFamily="34" charset="0"/>
              </a:rPr>
              <a:t>Implementing effective financial literacy policies 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it-IT" i="0" spc="50" dirty="0">
                <a:ln w="11430"/>
                <a:solidFill>
                  <a:srgbClr val="006600"/>
                </a:solidFill>
                <a:latin typeface="Century Gothic" panose="020B0502020202020204" pitchFamily="34" charset="0"/>
              </a:rPr>
              <a:t>in a changing financial landscape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it-IT" i="0" cap="none" spc="50" dirty="0">
                <a:ln w="11430"/>
                <a:solidFill>
                  <a:srgbClr val="006600"/>
                </a:solidFill>
                <a:latin typeface="Century Gothic" panose="020B0502020202020204" pitchFamily="34" charset="0"/>
              </a:rPr>
              <a:t>Session 2.2: Supporting safe investment through financial education</a:t>
            </a:r>
          </a:p>
          <a:p>
            <a:pPr algn="ctr">
              <a:spcBef>
                <a:spcPts val="0"/>
              </a:spcBef>
              <a:buNone/>
            </a:pPr>
            <a:r>
              <a:rPr lang="it-IT" i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NEW DELHI</a:t>
            </a:r>
            <a:endParaRPr lang="it-IT" b="1" i="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it-IT" i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9 November 2017 </a:t>
            </a:r>
            <a:endParaRPr lang="it-IT" b="1" i="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DE77712-8E19-433E-A05E-3F514C7DC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4797152"/>
            <a:ext cx="957038" cy="24302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2327BA80-7697-44F6-82E0-572DA41FD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4767091"/>
            <a:ext cx="1131560" cy="3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940000"/>
            <a:ext cx="514106" cy="48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36760EDB-5890-48D6-8D46-4360798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43999" cy="634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ttangolo 7"/>
          <p:cNvSpPr/>
          <p:nvPr/>
        </p:nvSpPr>
        <p:spPr bwMode="auto">
          <a:xfrm>
            <a:off x="251519" y="1577117"/>
            <a:ext cx="3331839" cy="13038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SzTx/>
              <a:buNone/>
              <a:defRPr/>
            </a:pPr>
            <a:r>
              <a:rPr lang="en-GB" sz="2000" i="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The Italian authority responsible for the supervision of the securities </a:t>
            </a:r>
            <a:r>
              <a:rPr lang="en-GB" sz="2000" i="0" kern="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sector</a:t>
            </a:r>
            <a:endParaRPr lang="en-GB" sz="2000" i="0" kern="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58" y="188640"/>
            <a:ext cx="914014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0"/>
              </a:spcBef>
              <a:buNone/>
            </a:pPr>
            <a:r>
              <a:rPr lang="it-IT" sz="2400" i="0" cap="small" spc="-100" dirty="0">
                <a:solidFill>
                  <a:schemeClr val="bg1"/>
                </a:solidFill>
                <a:latin typeface="Gill Sans MT" panose="020B0502020104020203" pitchFamily="34" charset="0"/>
                <a:cs typeface="Sakkal Majalla" panose="02000000000000000000" pitchFamily="2" charset="-78"/>
              </a:rPr>
              <a:t>Consob and its role on investor education</a:t>
            </a:r>
            <a:endParaRPr lang="it-IT" sz="1700" i="0" spc="-100" dirty="0">
              <a:solidFill>
                <a:schemeClr val="bg1"/>
              </a:solidFill>
              <a:latin typeface="Gill Sans MT" panose="020B0502020104020203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6" descr="https://upload.wikimedia.org/wikipedia/commons/thumb/d/d8/Sede_CONSOB.jpg/181px-Sede_CONSO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30164"/>
            <a:ext cx="1644558" cy="26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027617" y="3378563"/>
            <a:ext cx="1205166" cy="41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200" i="0" dirty="0">
                <a:solidFill>
                  <a:schemeClr val="bg1"/>
                </a:solidFill>
                <a:latin typeface="Gill Sans MT" panose="020B0502020104020203" pitchFamily="34" charset="0"/>
              </a:rPr>
              <a:t>Rome headquarters</a:t>
            </a:r>
          </a:p>
        </p:txBody>
      </p:sp>
      <p:pic>
        <p:nvPicPr>
          <p:cNvPr id="6" name="Picture 8" descr="Risultati immagini per consob sede di mil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2304255" cy="15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134619" y="2485443"/>
            <a:ext cx="1237580" cy="41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200" i="0" dirty="0">
                <a:solidFill>
                  <a:schemeClr val="bg1"/>
                </a:solidFill>
                <a:latin typeface="Gill Sans MT" panose="020B0502020104020203" pitchFamily="34" charset="0"/>
              </a:rPr>
              <a:t>Milan headquarters</a:t>
            </a:r>
          </a:p>
        </p:txBody>
      </p:sp>
      <p:cxnSp>
        <p:nvCxnSpPr>
          <p:cNvPr id="9" name="Connettore 1 12">
            <a:extLst>
              <a:ext uri="{FF2B5EF4-FFF2-40B4-BE49-F238E27FC236}">
                <a16:creationId xmlns:a16="http://schemas.microsoft.com/office/drawing/2014/main" xmlns="" id="{0B58DD9C-6724-40B4-95BC-2E65B668D53E}"/>
              </a:ext>
            </a:extLst>
          </p:cNvPr>
          <p:cNvCxnSpPr/>
          <p:nvPr/>
        </p:nvCxnSpPr>
        <p:spPr bwMode="auto">
          <a:xfrm>
            <a:off x="0" y="5220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23">
            <a:extLst>
              <a:ext uri="{FF2B5EF4-FFF2-40B4-BE49-F238E27FC236}">
                <a16:creationId xmlns:a16="http://schemas.microsoft.com/office/drawing/2014/main" xmlns="" id="{5267F41E-4F6A-4759-A003-E348E3A3A1F9}"/>
              </a:ext>
            </a:extLst>
          </p:cNvPr>
          <p:cNvCxnSpPr/>
          <p:nvPr/>
        </p:nvCxnSpPr>
        <p:spPr bwMode="auto">
          <a:xfrm>
            <a:off x="0" y="476672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5EF093A-2920-4E88-BB50-2AFB4206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69" y="4797152"/>
            <a:ext cx="1152128" cy="112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91B994D-A174-43FA-899F-055D8BDD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9187"/>
            <a:ext cx="1495571" cy="149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entagono regolare 5">
            <a:extLst>
              <a:ext uri="{FF2B5EF4-FFF2-40B4-BE49-F238E27FC236}">
                <a16:creationId xmlns:a16="http://schemas.microsoft.com/office/drawing/2014/main" xmlns="" id="{C40FE240-D5E7-4D31-B7E1-89B8AE6B8BCB}"/>
              </a:ext>
            </a:extLst>
          </p:cNvPr>
          <p:cNvSpPr/>
          <p:nvPr/>
        </p:nvSpPr>
        <p:spPr bwMode="auto">
          <a:xfrm>
            <a:off x="1691680" y="3602660"/>
            <a:ext cx="1718045" cy="752927"/>
          </a:xfrm>
          <a:prstGeom prst="pentagon">
            <a:avLst/>
          </a:prstGeom>
          <a:solidFill>
            <a:srgbClr val="00206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it-IT" sz="1400" dirty="0">
                <a:solidFill>
                  <a:schemeClr val="bg1"/>
                </a:solidFill>
                <a:latin typeface="Gill Sans MT" panose="020B0502020104020203" pitchFamily="34" charset="0"/>
              </a:rPr>
              <a:t>Regulatory </a:t>
            </a:r>
          </a:p>
          <a:p>
            <a:pPr algn="ctr">
              <a:buNone/>
            </a:pPr>
            <a:r>
              <a:rPr lang="it-IT" sz="1400" dirty="0">
                <a:solidFill>
                  <a:schemeClr val="bg1"/>
                </a:solidFill>
                <a:latin typeface="Gill Sans MT" panose="020B0502020104020203" pitchFamily="34" charset="0"/>
              </a:rPr>
              <a:t>powers</a:t>
            </a:r>
          </a:p>
        </p:txBody>
      </p:sp>
      <p:sp>
        <p:nvSpPr>
          <p:cNvPr id="14" name="Pentagono regolare 6">
            <a:extLst>
              <a:ext uri="{FF2B5EF4-FFF2-40B4-BE49-F238E27FC236}">
                <a16:creationId xmlns:a16="http://schemas.microsoft.com/office/drawing/2014/main" xmlns="" id="{1F73C7DD-8AD2-408D-AD39-377AE1090DF1}"/>
              </a:ext>
            </a:extLst>
          </p:cNvPr>
          <p:cNvSpPr/>
          <p:nvPr/>
        </p:nvSpPr>
        <p:spPr bwMode="auto">
          <a:xfrm>
            <a:off x="3553741" y="3602660"/>
            <a:ext cx="1718045" cy="730258"/>
          </a:xfrm>
          <a:prstGeom prst="pentagon">
            <a:avLst/>
          </a:prstGeom>
          <a:solidFill>
            <a:srgbClr val="7030A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it-IT" sz="1300" dirty="0">
                <a:solidFill>
                  <a:schemeClr val="bg1"/>
                </a:solidFill>
                <a:latin typeface="Gill Sans MT" panose="020B0502020104020203" pitchFamily="34" charset="0"/>
              </a:rPr>
              <a:t>Supervisory </a:t>
            </a:r>
          </a:p>
          <a:p>
            <a:pPr algn="ctr">
              <a:buNone/>
            </a:pPr>
            <a:r>
              <a:rPr lang="it-IT" sz="1350" dirty="0">
                <a:solidFill>
                  <a:schemeClr val="bg1"/>
                </a:solidFill>
                <a:latin typeface="Gill Sans MT" panose="020B0502020104020203" pitchFamily="34" charset="0"/>
              </a:rPr>
              <a:t>powers</a:t>
            </a:r>
          </a:p>
        </p:txBody>
      </p:sp>
      <p:sp>
        <p:nvSpPr>
          <p:cNvPr id="15" name="Pentagono regolare 8">
            <a:extLst>
              <a:ext uri="{FF2B5EF4-FFF2-40B4-BE49-F238E27FC236}">
                <a16:creationId xmlns:a16="http://schemas.microsoft.com/office/drawing/2014/main" xmlns="" id="{86726B1E-FCBA-4FA5-9EAF-B356A4C853FE}"/>
              </a:ext>
            </a:extLst>
          </p:cNvPr>
          <p:cNvSpPr/>
          <p:nvPr/>
        </p:nvSpPr>
        <p:spPr bwMode="auto">
          <a:xfrm>
            <a:off x="2627784" y="4466756"/>
            <a:ext cx="1718045" cy="707755"/>
          </a:xfrm>
          <a:prstGeom prst="pentagon">
            <a:avLst/>
          </a:prstGeom>
          <a:solidFill>
            <a:srgbClr val="FF0000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it-IT" sz="1300" dirty="0">
                <a:solidFill>
                  <a:schemeClr val="bg1"/>
                </a:solidFill>
                <a:latin typeface="Gill Sans MT" panose="020B0502020104020203" pitchFamily="34" charset="0"/>
              </a:rPr>
              <a:t>Sanctioning</a:t>
            </a:r>
          </a:p>
          <a:p>
            <a:pPr algn="ctr">
              <a:buNone/>
            </a:pPr>
            <a:r>
              <a:rPr lang="it-IT" sz="1300" dirty="0">
                <a:solidFill>
                  <a:schemeClr val="bg1"/>
                </a:solidFill>
                <a:latin typeface="Gill Sans MT" panose="020B0502020104020203" pitchFamily="34" charset="0"/>
              </a:rPr>
              <a:t>powers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4EC30850-B756-41F9-B552-2D6F32D8A322}"/>
              </a:ext>
            </a:extLst>
          </p:cNvPr>
          <p:cNvGrpSpPr/>
          <p:nvPr/>
        </p:nvGrpSpPr>
        <p:grpSpPr>
          <a:xfrm>
            <a:off x="1858324" y="5373216"/>
            <a:ext cx="1777572" cy="803564"/>
            <a:chOff x="6895036" y="1487811"/>
            <a:chExt cx="1777572" cy="1076242"/>
          </a:xfrm>
        </p:grpSpPr>
        <p:sp>
          <p:nvSpPr>
            <p:cNvPr id="17" name="Rettangolo arrotondato 14">
              <a:extLst>
                <a:ext uri="{FF2B5EF4-FFF2-40B4-BE49-F238E27FC236}">
                  <a16:creationId xmlns:a16="http://schemas.microsoft.com/office/drawing/2014/main" xmlns="" id="{CEE2B3E4-F8F6-43EC-A9F3-2860CC4F9135}"/>
                </a:ext>
              </a:extLst>
            </p:cNvPr>
            <p:cNvSpPr/>
            <p:nvPr/>
          </p:nvSpPr>
          <p:spPr>
            <a:xfrm>
              <a:off x="6895036" y="1487811"/>
              <a:ext cx="1777572" cy="10762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xmlns="" id="{237CDACE-F960-4843-B3B0-4312791912AD}"/>
                </a:ext>
              </a:extLst>
            </p:cNvPr>
            <p:cNvSpPr/>
            <p:nvPr/>
          </p:nvSpPr>
          <p:spPr>
            <a:xfrm>
              <a:off x="6947574" y="1540349"/>
              <a:ext cx="1672496" cy="971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0" kern="12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Protection of investors</a:t>
              </a:r>
              <a:endParaRPr lang="it-IT" sz="1500" b="1" kern="12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57453840-F301-4A2D-B273-955CADD87B9C}"/>
              </a:ext>
            </a:extLst>
          </p:cNvPr>
          <p:cNvSpPr txBox="1"/>
          <p:nvPr/>
        </p:nvSpPr>
        <p:spPr>
          <a:xfrm>
            <a:off x="4427984" y="5153354"/>
            <a:ext cx="1656184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i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Investor education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F091F813-3312-4564-95E9-271253045A83}"/>
              </a:ext>
            </a:extLst>
          </p:cNvPr>
          <p:cNvSpPr/>
          <p:nvPr/>
        </p:nvSpPr>
        <p:spPr bwMode="auto">
          <a:xfrm>
            <a:off x="4283968" y="4797152"/>
            <a:ext cx="1944216" cy="1224136"/>
          </a:xfrm>
          <a:prstGeom prst="ellipse">
            <a:avLst/>
          </a:prstGeom>
          <a:noFill/>
          <a:ln w="19050" cap="flat" cmpd="sng" algn="ctr">
            <a:solidFill>
              <a:schemeClr val="accent5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4150" marR="0" indent="-184150" algn="r" defTabSz="914400" rtl="0" eaLnBrk="0" fontAlgn="base" latinLnBrk="0" hangingPunct="0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Tx/>
              <a:buSzPct val="78000"/>
              <a:buFont typeface="Wingdings" pitchFamily="2" charset="2"/>
              <a:buChar char="q"/>
              <a:tabLst/>
            </a:pPr>
            <a:endParaRPr kumimoji="0" lang="it-IT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ttangolo arrotondato 16">
            <a:extLst>
              <a:ext uri="{FF2B5EF4-FFF2-40B4-BE49-F238E27FC236}">
                <a16:creationId xmlns:a16="http://schemas.microsoft.com/office/drawing/2014/main" xmlns="" id="{1A811609-DAFB-4BE6-A92B-AEF2B09CFDE1}"/>
              </a:ext>
            </a:extLst>
          </p:cNvPr>
          <p:cNvSpPr/>
          <p:nvPr/>
        </p:nvSpPr>
        <p:spPr bwMode="auto">
          <a:xfrm>
            <a:off x="1547664" y="3356992"/>
            <a:ext cx="3888432" cy="1943790"/>
          </a:xfrm>
          <a:prstGeom prst="roundRect">
            <a:avLst/>
          </a:prstGeom>
          <a:noFill/>
          <a:ln w="19050" cap="flat" cmpd="sng" algn="ctr">
            <a:solidFill>
              <a:srgbClr val="FF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4150" marR="0" indent="-184150" algn="r" defTabSz="914400" rtl="0" eaLnBrk="0" fontAlgn="base" latinLnBrk="0" hangingPunct="0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Tx/>
              <a:buSzPct val="78000"/>
              <a:buFont typeface="Wingdings" pitchFamily="2" charset="2"/>
              <a:buChar char="q"/>
              <a:tabLst/>
            </a:pPr>
            <a:endParaRPr kumimoji="0" lang="it-IT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Connettore 1 18">
            <a:extLst>
              <a:ext uri="{FF2B5EF4-FFF2-40B4-BE49-F238E27FC236}">
                <a16:creationId xmlns:a16="http://schemas.microsoft.com/office/drawing/2014/main" xmlns="" id="{3B305401-A726-4908-B3E5-3BA7E185F9EC}"/>
              </a:ext>
            </a:extLst>
          </p:cNvPr>
          <p:cNvCxnSpPr>
            <a:cxnSpLocks/>
            <a:stCxn id="20" idx="2"/>
            <a:endCxn id="17" idx="3"/>
          </p:cNvCxnSpPr>
          <p:nvPr/>
        </p:nvCxnSpPr>
        <p:spPr bwMode="auto">
          <a:xfrm flipH="1">
            <a:off x="3635896" y="5409220"/>
            <a:ext cx="648072" cy="365778"/>
          </a:xfrm>
          <a:prstGeom prst="lin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EF561B1A-029D-4DB5-B59D-FA7D8E92D8F5}"/>
              </a:ext>
            </a:extLst>
          </p:cNvPr>
          <p:cNvSpPr/>
          <p:nvPr/>
        </p:nvSpPr>
        <p:spPr bwMode="auto">
          <a:xfrm>
            <a:off x="6319662" y="4077072"/>
            <a:ext cx="2644826" cy="19193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SzTx/>
              <a:buNone/>
              <a:defRPr/>
            </a:pPr>
            <a:r>
              <a:rPr lang="en-GB" sz="2000" i="0" kern="0" dirty="0">
                <a:solidFill>
                  <a:srgbClr val="C00000"/>
                </a:solidFill>
                <a:latin typeface="Gill Sans MT" panose="020B0502020104020203" pitchFamily="34" charset="0"/>
              </a:rPr>
              <a:t>Investor education not a statutory objective per se but complementary tool to its general powers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A55E1047-6643-4219-9370-D63C022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4430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85750" indent="-285750" algn="l">
              <a:lnSpc>
                <a:spcPct val="110000"/>
              </a:lnSpc>
              <a:spcBef>
                <a:spcPct val="30000"/>
              </a:spcBef>
              <a:buSzTx/>
              <a:buFontTx/>
              <a:buNone/>
              <a:defRPr/>
            </a:pPr>
            <a:endParaRPr lang="en-GB" sz="1400" i="0" dirty="0">
              <a:latin typeface="Gill Sans MT" panose="020B0502020104020203" pitchFamily="34" charset="0"/>
            </a:endParaRPr>
          </a:p>
        </p:txBody>
      </p:sp>
      <p:sp>
        <p:nvSpPr>
          <p:cNvPr id="31" name="Line 38">
            <a:extLst>
              <a:ext uri="{FF2B5EF4-FFF2-40B4-BE49-F238E27FC236}">
                <a16:creationId xmlns:a16="http://schemas.microsoft.com/office/drawing/2014/main" xmlns="" id="{8EE2D4BF-685C-4B8E-8E5C-BC62E7A42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32" name="Segnaposto numero diapositiva 13">
            <a:extLst>
              <a:ext uri="{FF2B5EF4-FFF2-40B4-BE49-F238E27FC236}">
                <a16:creationId xmlns:a16="http://schemas.microsoft.com/office/drawing/2014/main" xmlns="" id="{9E0C79D3-FC4D-4EF5-8150-462E0FBEA83A}"/>
              </a:ext>
            </a:extLst>
          </p:cNvPr>
          <p:cNvSpPr txBox="1">
            <a:spLocks/>
          </p:cNvSpPr>
          <p:nvPr/>
        </p:nvSpPr>
        <p:spPr>
          <a:xfrm>
            <a:off x="8415337" y="6376243"/>
            <a:ext cx="7651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F5F72-C253-472D-883F-82E7A88DD054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3" name="Segnaposto piè di pagina 14">
            <a:extLst>
              <a:ext uri="{FF2B5EF4-FFF2-40B4-BE49-F238E27FC236}">
                <a16:creationId xmlns:a16="http://schemas.microsoft.com/office/drawing/2014/main" xmlns="" id="{1A16D1A3-0E1B-4BDD-93BB-63341DC88DEA}"/>
              </a:ext>
            </a:extLst>
          </p:cNvPr>
          <p:cNvSpPr txBox="1">
            <a:spLocks/>
          </p:cNvSpPr>
          <p:nvPr/>
        </p:nvSpPr>
        <p:spPr>
          <a:xfrm>
            <a:off x="1906860" y="6376243"/>
            <a:ext cx="59055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1" i="1" kern="1200">
                <a:solidFill>
                  <a:srgbClr val="002060"/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High-level Global Symposium on Financial Education - Consob and investor education</a:t>
            </a:r>
          </a:p>
        </p:txBody>
      </p:sp>
      <p:sp>
        <p:nvSpPr>
          <p:cNvPr id="34" name="Segnaposto data 12">
            <a:extLst>
              <a:ext uri="{FF2B5EF4-FFF2-40B4-BE49-F238E27FC236}">
                <a16:creationId xmlns:a16="http://schemas.microsoft.com/office/drawing/2014/main" xmlns="" id="{ACDA4813-6BE3-4B35-8BB0-84F903ACFEA7}"/>
              </a:ext>
            </a:extLst>
          </p:cNvPr>
          <p:cNvSpPr txBox="1">
            <a:spLocks/>
          </p:cNvSpPr>
          <p:nvPr/>
        </p:nvSpPr>
        <p:spPr>
          <a:xfrm>
            <a:off x="179388" y="6381328"/>
            <a:ext cx="23763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i="0" kern="120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New Delhi, 9 November 2017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BDE77712-8E19-433E-A05E-3F514C7DC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314" y="133563"/>
            <a:ext cx="957038" cy="243023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2327BA80-7697-44F6-82E0-572DA41FD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4936" y="99440"/>
            <a:ext cx="1131560" cy="303143"/>
          </a:xfrm>
          <a:prstGeom prst="rect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D3E31910-379C-4B8C-94EA-ADDA11486C14}"/>
              </a:ext>
            </a:extLst>
          </p:cNvPr>
          <p:cNvSpPr/>
          <p:nvPr/>
        </p:nvSpPr>
        <p:spPr>
          <a:xfrm>
            <a:off x="571011" y="692696"/>
            <a:ext cx="8001999" cy="471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it-IT" sz="2800" b="1" i="0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Consob and its role on investor education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67" y="5999971"/>
            <a:ext cx="566694" cy="3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66000"/>
            <a:ext cx="886741" cy="21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78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13" grpId="0" animBg="1"/>
      <p:bldP spid="14" grpId="0" animBg="1"/>
      <p:bldP spid="15" grpId="0" animBg="1"/>
      <p:bldP spid="19" grpId="0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7D80E1D-BB62-4C9C-8C57-0D977773504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9512" y="3287037"/>
            <a:ext cx="1485026" cy="189456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07504" y="1426567"/>
            <a:ext cx="8928992" cy="353943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Tx/>
              <a:buNone/>
            </a:pPr>
            <a:r>
              <a:rPr lang="it-IT" sz="1700" i="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Level of financial knowledge in </a:t>
            </a:r>
            <a:r>
              <a:rPr lang="it-IT" sz="1700" i="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Italy is below </a:t>
            </a:r>
            <a:r>
              <a:rPr lang="it-IT" sz="1700" i="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the average of other G20 </a:t>
            </a:r>
            <a:r>
              <a:rPr lang="it-IT" sz="1700" i="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countries</a:t>
            </a:r>
            <a:endParaRPr lang="it-IT" sz="1700" i="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D0626CDA-F3E2-4B3F-A846-20F6D74AA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688"/>
            <a:ext cx="9143999" cy="634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F366CB6F-67CB-4440-A9B5-105F5DF18B19}"/>
              </a:ext>
            </a:extLst>
          </p:cNvPr>
          <p:cNvSpPr/>
          <p:nvPr/>
        </p:nvSpPr>
        <p:spPr>
          <a:xfrm>
            <a:off x="2639848" y="692696"/>
            <a:ext cx="3864328" cy="471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it-IT" sz="2800" i="0" cap="small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Italian context</a:t>
            </a:r>
            <a:endParaRPr lang="it-IT" sz="2800" b="1" i="0" cap="small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8DB978D6-2F03-41D2-BB7D-6CFA91085846}"/>
              </a:ext>
            </a:extLst>
          </p:cNvPr>
          <p:cNvSpPr/>
          <p:nvPr/>
        </p:nvSpPr>
        <p:spPr>
          <a:xfrm>
            <a:off x="4731937" y="2132856"/>
            <a:ext cx="4232551" cy="34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l" eaLnBrk="1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SzTx/>
              <a:buFont typeface="Wingdings" pitchFamily="2" charset="2"/>
              <a:buChar char="ü"/>
              <a:defRPr/>
            </a:pPr>
            <a:r>
              <a:rPr lang="it-IT" altLang="it-IT" b="0" i="0" dirty="0">
                <a:solidFill>
                  <a:srgbClr val="FF0000"/>
                </a:solidFill>
                <a:latin typeface="Gill Sans MT" panose="020B0502020104020203" pitchFamily="34" charset="0"/>
              </a:rPr>
              <a:t>Lack of knowledge, use of </a:t>
            </a:r>
            <a:r>
              <a:rPr lang="it-IT" altLang="it-IT" b="0" i="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informal information channels, </a:t>
            </a:r>
            <a:r>
              <a:rPr lang="it-IT" altLang="it-IT" b="0" i="0" dirty="0">
                <a:solidFill>
                  <a:srgbClr val="FF0000"/>
                </a:solidFill>
                <a:latin typeface="Gill Sans MT" panose="020B0502020104020203" pitchFamily="34" charset="0"/>
              </a:rPr>
              <a:t>«</a:t>
            </a:r>
            <a:r>
              <a:rPr lang="it-IT" altLang="it-IT" b="0" dirty="0">
                <a:solidFill>
                  <a:srgbClr val="FF0000"/>
                </a:solidFill>
                <a:latin typeface="Gill Sans MT" panose="020B0502020104020203" pitchFamily="34" charset="0"/>
              </a:rPr>
              <a:t>over-confidence</a:t>
            </a:r>
            <a:r>
              <a:rPr lang="it-IT" altLang="it-IT" b="0" i="0" dirty="0">
                <a:solidFill>
                  <a:srgbClr val="FF0000"/>
                </a:solidFill>
                <a:latin typeface="Gill Sans MT" panose="020B0502020104020203" pitchFamily="34" charset="0"/>
              </a:rPr>
              <a:t>», behavioural biases, low risk tolerance </a:t>
            </a:r>
          </a:p>
          <a:p>
            <a:pPr marL="342900" lvl="0" indent="-342900" algn="l" eaLnBrk="1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SzTx/>
              <a:buFont typeface="Wingdings" pitchFamily="2" charset="2"/>
              <a:buChar char="ü"/>
              <a:defRPr/>
            </a:pPr>
            <a:r>
              <a:rPr lang="it-IT" altLang="it-IT" b="0" i="0" dirty="0">
                <a:solidFill>
                  <a:srgbClr val="006600"/>
                </a:solidFill>
                <a:latin typeface="Gill Sans MT" panose="020B0502020104020203" pitchFamily="34" charset="0"/>
              </a:rPr>
              <a:t>Low ability to manage budget planning properly, especially in a long-term perspective </a:t>
            </a:r>
          </a:p>
          <a:p>
            <a:pPr marL="342900" lvl="0" indent="-342900" algn="l" eaLnBrk="1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SzTx/>
              <a:buFont typeface="Wingdings" pitchFamily="2" charset="2"/>
              <a:buChar char="ü"/>
              <a:defRPr/>
            </a:pPr>
            <a:r>
              <a:rPr lang="it-IT" altLang="it-IT" b="0" i="0" dirty="0">
                <a:solidFill>
                  <a:srgbClr val="0359C1"/>
                </a:solidFill>
                <a:latin typeface="Gill Sans MT" panose="020B0502020104020203" pitchFamily="34" charset="0"/>
              </a:rPr>
              <a:t>Risk of financial vulnerability due to economic decisions which are </a:t>
            </a:r>
            <a:r>
              <a:rPr lang="it-IT" b="0" i="0" dirty="0">
                <a:solidFill>
                  <a:srgbClr val="0359C1"/>
                </a:solidFill>
                <a:latin typeface="Gill Sans MT" panose="020B0502020104020203" pitchFamily="34" charset="0"/>
              </a:rPr>
              <a:t>inconsistent, incorrect and unconnected</a:t>
            </a:r>
            <a:endParaRPr lang="it-IT" altLang="it-IT" b="0" i="0" dirty="0">
              <a:solidFill>
                <a:srgbClr val="0359C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CC4E3C0-C6C8-4D2A-9C72-62B709602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027552"/>
            <a:ext cx="2027681" cy="10414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E6A7551-78DB-48FD-A5E6-5138464D86C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 contrast="40000"/>
          </a:blip>
          <a:stretch>
            <a:fillRect/>
          </a:stretch>
        </p:blipFill>
        <p:spPr>
          <a:xfrm>
            <a:off x="2987824" y="2539298"/>
            <a:ext cx="1557126" cy="21138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6F6EE7D-006E-49F7-968F-8593ACCE9D6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40000"/>
          </a:blip>
          <a:stretch>
            <a:fillRect/>
          </a:stretch>
        </p:blipFill>
        <p:spPr>
          <a:xfrm>
            <a:off x="1619672" y="3372808"/>
            <a:ext cx="1310298" cy="1808792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0825380C-D51F-40B7-BFBE-63A5B35550C9}"/>
              </a:ext>
            </a:extLst>
          </p:cNvPr>
          <p:cNvSpPr/>
          <p:nvPr/>
        </p:nvSpPr>
        <p:spPr>
          <a:xfrm>
            <a:off x="101268" y="5733256"/>
            <a:ext cx="8935227" cy="336118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i="0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Big (policy) challenge in Italy:  (still) high </a:t>
            </a:r>
            <a:r>
              <a:rPr lang="en-US" i="0" u="sng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saving rate </a:t>
            </a:r>
            <a:r>
              <a:rPr lang="en-US" i="0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vs.</a:t>
            </a:r>
            <a:r>
              <a:rPr lang="en-US" i="0" u="sng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 </a:t>
            </a:r>
            <a:r>
              <a:rPr lang="en-US" i="0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high</a:t>
            </a:r>
            <a:r>
              <a:rPr lang="en-US" i="0" u="sng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 risk aversion</a:t>
            </a:r>
            <a:endParaRPr lang="it-IT" i="0" u="sng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2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7A3144E-80E6-4648-ADF3-5E0C9C997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88"/>
            <a:ext cx="9143999" cy="634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233BBFC-0156-4CD0-B524-DE2A0034AA22}"/>
              </a:ext>
            </a:extLst>
          </p:cNvPr>
          <p:cNvSpPr/>
          <p:nvPr/>
        </p:nvSpPr>
        <p:spPr>
          <a:xfrm>
            <a:off x="1456114" y="692696"/>
            <a:ext cx="6231834" cy="471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it-IT" sz="2800" b="1" i="0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Main references and key messages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BDB852A-62DE-4AEF-9237-B3D279AB6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1412776"/>
            <a:ext cx="2106487" cy="3143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 descr="http://www.oecd.org/media/oecdorg/directorates/directorateforfinancialandenterpriseaffairs/National-Strategies-Financial-Education.jpg">
            <a:extLst>
              <a:ext uri="{FF2B5EF4-FFF2-40B4-BE49-F238E27FC236}">
                <a16:creationId xmlns:a16="http://schemas.microsoft.com/office/drawing/2014/main" xmlns="" id="{4F28E3DC-63BF-45C5-89F2-2267E21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088232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F9C123E-AF9B-4E73-87E1-AE8F9BD14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1412776"/>
            <a:ext cx="2123729" cy="3143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199AA8C-21A8-49AF-867F-C527290AAAFB}"/>
              </a:ext>
            </a:extLst>
          </p:cNvPr>
          <p:cNvSpPr txBox="1"/>
          <p:nvPr/>
        </p:nvSpPr>
        <p:spPr>
          <a:xfrm>
            <a:off x="107504" y="4653136"/>
            <a:ext cx="2592288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700" b="0" i="0" dirty="0">
                <a:latin typeface="Gill Sans MT" panose="020B0502020104020203" pitchFamily="34" charset="0"/>
              </a:rPr>
              <a:t>«</a:t>
            </a:r>
            <a:r>
              <a:rPr lang="it-IT" sz="1700" b="0" dirty="0">
                <a:solidFill>
                  <a:srgbClr val="C00000"/>
                </a:solidFill>
                <a:latin typeface="Gill Sans MT" panose="020B0502020104020203" pitchFamily="34" charset="0"/>
              </a:rPr>
              <a:t>Investor education as an integral part of financial education</a:t>
            </a:r>
            <a:r>
              <a:rPr lang="it-IT" sz="1700" b="0" i="0" dirty="0">
                <a:latin typeface="Gill Sans MT" panose="020B0502020104020203" pitchFamily="34" charset="0"/>
              </a:rPr>
              <a:t>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C09596C-70ED-4E42-8ECA-97946AA982E6}"/>
              </a:ext>
            </a:extLst>
          </p:cNvPr>
          <p:cNvSpPr txBox="1"/>
          <p:nvPr/>
        </p:nvSpPr>
        <p:spPr>
          <a:xfrm>
            <a:off x="2627784" y="4581128"/>
            <a:ext cx="2592288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700" b="0" i="0" dirty="0">
                <a:latin typeface="Gill Sans MT" panose="020B0502020104020203" pitchFamily="34" charset="0"/>
              </a:rPr>
              <a:t>«</a:t>
            </a:r>
            <a:r>
              <a:rPr lang="it-IT" sz="1700" b="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Need for a national strategy for financial education and a related infrastructure</a:t>
            </a:r>
            <a:r>
              <a:rPr lang="it-IT" sz="1700" b="0" i="0" dirty="0">
                <a:latin typeface="Gill Sans MT" panose="020B0502020104020203" pitchFamily="34" charset="0"/>
              </a:rPr>
              <a:t>»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6FB8E51-038A-4F1A-A614-656AB8330EDD}"/>
              </a:ext>
            </a:extLst>
          </p:cNvPr>
          <p:cNvSpPr txBox="1"/>
          <p:nvPr/>
        </p:nvSpPr>
        <p:spPr>
          <a:xfrm>
            <a:off x="5076056" y="4509120"/>
            <a:ext cx="2592288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700" b="0" i="0" dirty="0">
                <a:latin typeface="Gill Sans MT" panose="020B0502020104020203" pitchFamily="34" charset="0"/>
              </a:rPr>
              <a:t>«</a:t>
            </a:r>
            <a:r>
              <a:rPr lang="it-IT" sz="1700" b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Accurate</a:t>
            </a:r>
            <a:r>
              <a:rPr lang="it-IT" sz="1700" b="0" i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 c</a:t>
            </a:r>
            <a:r>
              <a:rPr lang="it-IT" sz="1700" b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onsideration to context and financial industry structure</a:t>
            </a:r>
            <a:r>
              <a:rPr lang="it-IT" sz="1700" b="0" i="0" dirty="0">
                <a:latin typeface="Gill Sans MT" panose="020B0502020104020203" pitchFamily="34" charset="0"/>
              </a:rPr>
              <a:t>»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0B7515B8-61C8-4327-83B2-6C0B6C177B2B}"/>
              </a:ext>
            </a:extLst>
          </p:cNvPr>
          <p:cNvSpPr txBox="1"/>
          <p:nvPr/>
        </p:nvSpPr>
        <p:spPr>
          <a:xfrm>
            <a:off x="755576" y="5445224"/>
            <a:ext cx="2592288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700" b="0" i="0" dirty="0">
                <a:latin typeface="Gill Sans MT" panose="020B0502020104020203" pitchFamily="34" charset="0"/>
              </a:rPr>
              <a:t>«</a:t>
            </a:r>
            <a:r>
              <a:rPr lang="it-IT" sz="1700" b="0" dirty="0">
                <a:solidFill>
                  <a:srgbClr val="7030A0"/>
                </a:solidFill>
                <a:latin typeface="Gill Sans MT" panose="020B0502020104020203" pitchFamily="34" charset="0"/>
              </a:rPr>
              <a:t>Development of competencies for targeted people</a:t>
            </a:r>
            <a:r>
              <a:rPr lang="it-IT" sz="1700" b="0" i="0" dirty="0">
                <a:latin typeface="Gill Sans MT" panose="020B0502020104020203" pitchFamily="34" charset="0"/>
              </a:rPr>
              <a:t>»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5393AC4-9395-4AF1-84D4-48D06C99014A}"/>
              </a:ext>
            </a:extLst>
          </p:cNvPr>
          <p:cNvSpPr txBox="1"/>
          <p:nvPr/>
        </p:nvSpPr>
        <p:spPr>
          <a:xfrm>
            <a:off x="4139952" y="5591509"/>
            <a:ext cx="2592288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700" b="0" i="0" dirty="0">
                <a:latin typeface="Gill Sans MT" panose="020B0502020104020203" pitchFamily="34" charset="0"/>
              </a:rPr>
              <a:t>«</a:t>
            </a:r>
            <a:r>
              <a:rPr lang="it-IT" sz="1700" b="0" dirty="0">
                <a:solidFill>
                  <a:srgbClr val="CC0000"/>
                </a:solidFill>
                <a:latin typeface="Gill Sans MT" panose="020B0502020104020203" pitchFamily="34" charset="0"/>
              </a:rPr>
              <a:t>Identification of the best ways of delivering investor education</a:t>
            </a:r>
            <a:r>
              <a:rPr lang="it-IT" sz="1700" b="0" i="0" dirty="0">
                <a:latin typeface="Gill Sans MT" panose="020B0502020104020203" pitchFamily="34" charset="0"/>
              </a:rPr>
              <a:t>»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2AF9A54-C32B-4274-A4A3-EF6B78B91A8C}"/>
              </a:ext>
            </a:extLst>
          </p:cNvPr>
          <p:cNvSpPr txBox="1"/>
          <p:nvPr/>
        </p:nvSpPr>
        <p:spPr>
          <a:xfrm>
            <a:off x="6516216" y="5301208"/>
            <a:ext cx="2592288" cy="101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700" b="0" i="0" dirty="0">
                <a:latin typeface="Gill Sans MT" panose="020B0502020104020203" pitchFamily="34" charset="0"/>
              </a:rPr>
              <a:t>«</a:t>
            </a:r>
            <a:r>
              <a:rPr lang="it-IT" sz="1700" b="0" dirty="0">
                <a:solidFill>
                  <a:srgbClr val="FF9900"/>
                </a:solidFill>
                <a:latin typeface="Gill Sans MT" panose="020B0502020104020203" pitchFamily="34" charset="0"/>
              </a:rPr>
              <a:t>Need for monitoring and evaluating the implementation of IE initiatives</a:t>
            </a:r>
            <a:r>
              <a:rPr lang="it-IT" sz="1700" b="0" i="0" dirty="0">
                <a:latin typeface="Gill Sans MT" panose="020B0502020104020203" pitchFamily="34" charset="0"/>
              </a:rPr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2160240" cy="3143249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1123"/>
            <a:ext cx="2160240" cy="19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4725144"/>
            <a:ext cx="6984776" cy="1526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Regular cooperation with other Authorities            </a:t>
            </a:r>
            <a:r>
              <a:rPr lang="it-IT" sz="16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(draft of guidelines on National Strategy on Financial Education)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i="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National Committee on Financial Education </a:t>
            </a:r>
            <a:r>
              <a:rPr lang="it-IT" sz="16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(established in July 2017)</a:t>
            </a:r>
            <a:endParaRPr lang="it-IT" sz="1600" b="0" i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E23FB2A-A9FB-4DCC-82E0-47896C925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43999" cy="634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FF49C372-25E3-4257-AE24-ED3E12446D02}"/>
              </a:ext>
            </a:extLst>
          </p:cNvPr>
          <p:cNvSpPr/>
          <p:nvPr/>
        </p:nvSpPr>
        <p:spPr>
          <a:xfrm>
            <a:off x="807821" y="692696"/>
            <a:ext cx="7528408" cy="471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it-IT" sz="2800" b="1" i="0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Consob activities on investor education</a:t>
            </a:r>
          </a:p>
        </p:txBody>
      </p:sp>
      <p:pic>
        <p:nvPicPr>
          <p:cNvPr id="4" name="Elemento grafico 3" descr="Utente">
            <a:extLst>
              <a:ext uri="{FF2B5EF4-FFF2-40B4-BE49-F238E27FC236}">
                <a16:creationId xmlns:a16="http://schemas.microsoft.com/office/drawing/2014/main" xmlns="" id="{6D96CCA5-429F-4AAD-B63E-9DCAAF0385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1520" y="2082552"/>
            <a:ext cx="914400" cy="914400"/>
          </a:xfrm>
          <a:prstGeom prst="rect">
            <a:avLst/>
          </a:prstGeom>
        </p:spPr>
      </p:pic>
      <p:pic>
        <p:nvPicPr>
          <p:cNvPr id="10" name="Elemento grafico 9" descr="Utenti">
            <a:extLst>
              <a:ext uri="{FF2B5EF4-FFF2-40B4-BE49-F238E27FC236}">
                <a16:creationId xmlns:a16="http://schemas.microsoft.com/office/drawing/2014/main" xmlns="" id="{199CB275-134D-4D5A-86B8-75FB1DBE7F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12360" y="4962872"/>
            <a:ext cx="914400" cy="9144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E20083F-BF3B-42CF-8D26-B8872557C106}"/>
              </a:ext>
            </a:extLst>
          </p:cNvPr>
          <p:cNvSpPr/>
          <p:nvPr/>
        </p:nvSpPr>
        <p:spPr>
          <a:xfrm>
            <a:off x="1453952" y="1406547"/>
            <a:ext cx="7438528" cy="3251531"/>
          </a:xfrm>
          <a:prstGeom prst="rect">
            <a:avLst/>
          </a:prstGeom>
          <a:solidFill>
            <a:srgbClr val="DEFFBD"/>
          </a:solidFill>
        </p:spPr>
        <p:txBody>
          <a:bodyPr wrap="square" bIns="0">
            <a:spAutoFit/>
          </a:bodyPr>
          <a:lstStyle/>
          <a:p>
            <a:pPr marL="342900" indent="-342900"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A yearly</a:t>
            </a:r>
            <a:r>
              <a:rPr lang="en-US" i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(a) </a:t>
            </a:r>
            <a:r>
              <a:rPr lang="en-US" i="0" dirty="0">
                <a:solidFill>
                  <a:srgbClr val="002060"/>
                </a:solidFill>
                <a:latin typeface="Century Gothic" panose="020B0502020202020204" pitchFamily="34" charset="0"/>
              </a:rPr>
              <a:t>publication</a:t>
            </a:r>
            <a:r>
              <a:rPr lang="en-US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 on financial investments of Italian households </a:t>
            </a:r>
            <a:r>
              <a:rPr lang="en-US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(b) </a:t>
            </a:r>
            <a:r>
              <a:rPr lang="en-US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plan</a:t>
            </a:r>
            <a:r>
              <a:rPr lang="en-US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on investor education activities </a:t>
            </a:r>
            <a:r>
              <a:rPr lang="en-US" sz="1600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(under the remit of the Deputy General </a:t>
            </a:r>
            <a:r>
              <a:rPr lang="en-US" sz="16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Manager)</a:t>
            </a: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</a:t>
            </a:r>
            <a:r>
              <a:rPr lang="en-US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dedicated </a:t>
            </a:r>
            <a:r>
              <a:rPr lang="en-US" i="0" dirty="0">
                <a:solidFill>
                  <a:srgbClr val="C00000"/>
                </a:solidFill>
                <a:latin typeface="Century Gothic" panose="020B0502020202020204" pitchFamily="34" charset="0"/>
              </a:rPr>
              <a:t>web portal </a:t>
            </a:r>
            <a:r>
              <a:rPr lang="en-US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since May 2015                                </a:t>
            </a:r>
            <a:r>
              <a:rPr lang="en-US" sz="16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(with </a:t>
            </a:r>
            <a:r>
              <a:rPr lang="en-US" sz="1600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focus on tools, behavioural features and financial planning)</a:t>
            </a: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Some specific, targeted 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projects on investor </a:t>
            </a:r>
            <a:r>
              <a:rPr lang="en-US" i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education          </a:t>
            </a:r>
            <a:r>
              <a:rPr lang="en-US" sz="16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US" sz="1600" b="0" i="0" dirty="0">
                <a:solidFill>
                  <a:srgbClr val="002060"/>
                </a:solidFill>
                <a:latin typeface="Century Gothic" panose="020B0502020202020204" pitchFamily="34" charset="0"/>
              </a:rPr>
              <a:t>in collaboration with consumer associations, Universities, etc</a:t>
            </a:r>
            <a:r>
              <a:rPr lang="en-US" sz="1600" b="0" i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.] </a:t>
            </a:r>
            <a:endParaRPr lang="en-US" sz="1600" b="0" i="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55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e.g. Charter of Investors 2014, “Settimana Mondiale dell’Investitore 2017” (IOSCO World Investor Week)</a:t>
            </a:r>
          </a:p>
        </p:txBody>
      </p:sp>
    </p:spTree>
    <p:extLst>
      <p:ext uri="{BB962C8B-B14F-4D97-AF65-F5344CB8AC3E}">
        <p14:creationId xmlns:p14="http://schemas.microsoft.com/office/powerpoint/2010/main" val="3514194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7A3144E-80E6-4648-ADF3-5E0C9C99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43999" cy="634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233BBFC-0156-4CD0-B524-DE2A0034AA22}"/>
              </a:ext>
            </a:extLst>
          </p:cNvPr>
          <p:cNvSpPr/>
          <p:nvPr/>
        </p:nvSpPr>
        <p:spPr>
          <a:xfrm>
            <a:off x="388070" y="692696"/>
            <a:ext cx="8367932" cy="471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it-IT" sz="2800" b="1" i="0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National </a:t>
            </a:r>
            <a:r>
              <a:rPr lang="it-IT" sz="2800" b="1" i="0" cap="small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Committee </a:t>
            </a:r>
            <a:r>
              <a:rPr lang="it-IT" sz="2800" b="1" i="0" cap="small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on Financial Education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E482641-3589-40DE-BB8E-16E4A8E44AE1}"/>
              </a:ext>
            </a:extLst>
          </p:cNvPr>
          <p:cNvSpPr txBox="1"/>
          <p:nvPr/>
        </p:nvSpPr>
        <p:spPr>
          <a:xfrm>
            <a:off x="0" y="1916832"/>
            <a:ext cx="9143999" cy="43458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Committee for the </a:t>
            </a:r>
            <a:r>
              <a:rPr lang="it-IT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planning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and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coordination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of financial education </a:t>
            </a:r>
            <a:r>
              <a:rPr lang="it-IT" sz="20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activities</a:t>
            </a:r>
            <a:endParaRPr lang="it-IT" sz="2000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Four </a:t>
            </a:r>
            <a:r>
              <a:rPr lang="it-IT" sz="2000" i="0" dirty="0">
                <a:solidFill>
                  <a:srgbClr val="7030A0"/>
                </a:solidFill>
                <a:latin typeface="Gill Sans MT" panose="020B0502020104020203" pitchFamily="34" charset="0"/>
              </a:rPr>
              <a:t>Ministries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(of Economy and Finance, </a:t>
            </a:r>
            <a:r>
              <a:rPr lang="en-US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of Education, Universities and Research,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of Economic Development, and of Labor</a:t>
            </a:r>
            <a:r>
              <a:rPr lang="it-IT" sz="20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) + four </a:t>
            </a:r>
            <a:r>
              <a:rPr lang="it-IT" sz="2000" i="0" dirty="0" smtClean="0">
                <a:solidFill>
                  <a:srgbClr val="006600"/>
                </a:solidFill>
                <a:latin typeface="Gill Sans MT" panose="020B0502020104020203" pitchFamily="34" charset="0"/>
              </a:rPr>
              <a:t>Authorities</a:t>
            </a:r>
            <a:r>
              <a:rPr lang="it-IT" sz="20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(Bank of Italy, Consob, Covip and IVASS) + </a:t>
            </a:r>
            <a:r>
              <a:rPr lang="it-IT" sz="2000" i="0" dirty="0" smtClean="0">
                <a:solidFill>
                  <a:srgbClr val="CC0000"/>
                </a:solidFill>
                <a:latin typeface="Gill Sans MT" panose="020B0502020104020203" pitchFamily="34" charset="0"/>
              </a:rPr>
              <a:t>consumer associations </a:t>
            </a:r>
            <a:r>
              <a:rPr lang="it-IT" sz="20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+ </a:t>
            </a:r>
            <a:r>
              <a:rPr lang="it-IT" sz="2000" i="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financial advisors body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First meeting in September 2017, afterwards about one every month to date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Design and implementation 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of the national strategy for </a:t>
            </a:r>
            <a:r>
              <a:rPr lang="it-IT" sz="2000" i="0" dirty="0">
                <a:solidFill>
                  <a:srgbClr val="7030A0"/>
                </a:solidFill>
                <a:latin typeface="Gill Sans MT" panose="020B0502020104020203" pitchFamily="34" charset="0"/>
              </a:rPr>
              <a:t>financial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, </a:t>
            </a:r>
            <a:r>
              <a:rPr lang="it-IT" sz="2000" i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insurance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and </a:t>
            </a:r>
            <a:r>
              <a:rPr lang="it-IT" sz="2000" i="0" dirty="0">
                <a:solidFill>
                  <a:srgbClr val="CC0000"/>
                </a:solidFill>
                <a:latin typeface="Gill Sans MT" panose="020B0502020104020203" pitchFamily="34" charset="0"/>
              </a:rPr>
              <a:t>pensions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it-IT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education</a:t>
            </a:r>
            <a:endParaRPr lang="it-IT" sz="2000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Financial education not seen as a response to the crisis, rather as a </a:t>
            </a:r>
            <a:r>
              <a:rPr lang="en-IN" sz="2000" i="0" dirty="0">
                <a:solidFill>
                  <a:srgbClr val="000099"/>
                </a:solidFill>
                <a:latin typeface="Gill Sans MT" panose="020B0502020104020203" pitchFamily="34" charset="0"/>
              </a:rPr>
              <a:t>necessity</a:t>
            </a: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in a changing, more complex world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N" sz="2000" i="0" dirty="0">
                <a:solidFill>
                  <a:srgbClr val="D27D00"/>
                </a:solidFill>
                <a:latin typeface="Gill Sans MT" panose="020B0502020104020203" pitchFamily="34" charset="0"/>
              </a:rPr>
              <a:t>Draw on </a:t>
            </a: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other 65 countries which have already or are about to put in place national strategies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It is for the </a:t>
            </a:r>
            <a:r>
              <a:rPr lang="en-IN" sz="2000" i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well-being</a:t>
            </a:r>
            <a:r>
              <a:rPr lang="en-IN" sz="2000" b="0" i="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of </a:t>
            </a:r>
            <a:r>
              <a:rPr lang="en-IN" sz="20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everybody</a:t>
            </a:r>
            <a:endParaRPr lang="en-IN" sz="2000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61F8909B-DE9D-4EC5-B74C-89D8135D4AB2}"/>
              </a:ext>
            </a:extLst>
          </p:cNvPr>
          <p:cNvSpPr/>
          <p:nvPr/>
        </p:nvSpPr>
        <p:spPr>
          <a:xfrm>
            <a:off x="0" y="1412776"/>
            <a:ext cx="9144000" cy="417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Prof. </a:t>
            </a:r>
            <a:r>
              <a:rPr lang="it-IT" sz="2400" i="0" dirty="0">
                <a:solidFill>
                  <a:srgbClr val="002060"/>
                </a:solidFill>
                <a:latin typeface="Gill Sans MT" panose="020B0502020104020203" pitchFamily="34" charset="0"/>
              </a:rPr>
              <a:t>Annamaria Lusardi </a:t>
            </a:r>
            <a:r>
              <a:rPr lang="it-IT" sz="24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(Director) + 10 </a:t>
            </a:r>
            <a:r>
              <a:rPr lang="it-IT" sz="240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Members </a:t>
            </a:r>
            <a:r>
              <a:rPr lang="it-IT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(experts on the topic)</a:t>
            </a:r>
            <a:endParaRPr lang="it-IT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7A3144E-80E6-4648-ADF3-5E0C9C99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43999" cy="6341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233BBFC-0156-4CD0-B524-DE2A0034AA22}"/>
              </a:ext>
            </a:extLst>
          </p:cNvPr>
          <p:cNvSpPr/>
          <p:nvPr/>
        </p:nvSpPr>
        <p:spPr>
          <a:xfrm>
            <a:off x="711053" y="692696"/>
            <a:ext cx="7721987" cy="471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it-IT" sz="2800" b="1" i="0" cap="small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Some </a:t>
            </a:r>
            <a:r>
              <a:rPr lang="it-IT" sz="2800" b="1" i="0" cap="small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first insights and points under discussion </a:t>
            </a:r>
            <a:endParaRPr lang="it-IT" sz="2800" b="1" i="0" cap="small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1FA8257-0956-4E35-94D5-EB9997A3DAAC}"/>
              </a:ext>
            </a:extLst>
          </p:cNvPr>
          <p:cNvSpPr txBox="1"/>
          <p:nvPr/>
        </p:nvSpPr>
        <p:spPr>
          <a:xfrm>
            <a:off x="-1" y="1574353"/>
            <a:ext cx="9155289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i="0" dirty="0">
                <a:solidFill>
                  <a:srgbClr val="002060"/>
                </a:solidFill>
                <a:latin typeface="Gill Sans MT" panose="020B0502020104020203" pitchFamily="34" charset="0"/>
              </a:rPr>
              <a:t>Mapping</a:t>
            </a:r>
            <a:r>
              <a:rPr lang="it-IT" sz="22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 of education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activities          and creation of a permanent </a:t>
            </a:r>
            <a:r>
              <a:rPr lang="it-IT" sz="2200" i="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database</a:t>
            </a:r>
            <a:r>
              <a:rPr lang="it-IT" sz="2200" b="0" i="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on financial education activities</a:t>
            </a:r>
            <a:endParaRPr lang="it-IT" sz="2200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Long term view, with some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initiatives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in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the short term </a:t>
            </a:r>
            <a:r>
              <a:rPr lang="it-IT" sz="21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(e.g</a:t>
            </a:r>
            <a:r>
              <a:rPr lang="it-IT" sz="2100" b="0" i="0" dirty="0">
                <a:solidFill>
                  <a:srgbClr val="002060"/>
                </a:solidFill>
                <a:latin typeface="Gill Sans MT" panose="020B0502020104020203" pitchFamily="34" charset="0"/>
              </a:rPr>
              <a:t>. </a:t>
            </a:r>
            <a:r>
              <a:rPr lang="it-IT" sz="2100" i="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a national </a:t>
            </a:r>
            <a:r>
              <a:rPr lang="it-IT" sz="2100" i="0" dirty="0">
                <a:solidFill>
                  <a:srgbClr val="C00000"/>
                </a:solidFill>
                <a:latin typeface="Gill Sans MT" panose="020B0502020104020203" pitchFamily="34" charset="0"/>
              </a:rPr>
              <a:t>web portal on financial </a:t>
            </a:r>
            <a:r>
              <a:rPr lang="it-IT" sz="2100" i="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education</a:t>
            </a:r>
            <a:r>
              <a:rPr lang="it-IT" sz="210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Drafting of the </a:t>
            </a:r>
            <a:r>
              <a:rPr lang="it-IT" sz="2200" i="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national strategy on financial education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as the enabling framework</a:t>
            </a:r>
            <a:endParaRPr lang="it-IT" sz="2200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i="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Youth</a:t>
            </a:r>
            <a:r>
              <a:rPr lang="it-IT" sz="2200" b="0" i="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and (targeted) </a:t>
            </a:r>
            <a:r>
              <a:rPr lang="it-IT" sz="2200" i="0" dirty="0" smtClean="0">
                <a:solidFill>
                  <a:srgbClr val="CC0000"/>
                </a:solidFill>
                <a:latin typeface="Gill Sans MT" panose="020B0502020104020203" pitchFamily="34" charset="0"/>
              </a:rPr>
              <a:t>adults</a:t>
            </a:r>
            <a:r>
              <a:rPr lang="it-IT" sz="2200" b="0" i="0" dirty="0" smtClean="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as natural recipients</a:t>
            </a:r>
            <a:endParaRPr lang="it-IT" sz="2200" b="0" i="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Emphasis on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content i.e. </a:t>
            </a:r>
            <a:r>
              <a:rPr lang="it-IT" sz="2200" i="0" dirty="0" smtClean="0">
                <a:solidFill>
                  <a:srgbClr val="D27D00"/>
                </a:solidFill>
                <a:latin typeface="Gill Sans MT" panose="020B0502020104020203" pitchFamily="34" charset="0"/>
              </a:rPr>
              <a:t>educational </a:t>
            </a:r>
            <a:r>
              <a:rPr lang="it-IT" sz="2200" i="0" dirty="0" smtClean="0">
                <a:solidFill>
                  <a:srgbClr val="D27D00"/>
                </a:solidFill>
                <a:latin typeface="Gill Sans MT" panose="020B0502020104020203" pitchFamily="34" charset="0"/>
              </a:rPr>
              <a:t>material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and «</a:t>
            </a:r>
            <a:r>
              <a:rPr lang="it-IT" sz="2200" i="0" dirty="0">
                <a:solidFill>
                  <a:srgbClr val="D27D00"/>
                </a:solidFill>
                <a:latin typeface="Gill Sans MT" panose="020B0502020104020203" pitchFamily="34" charset="0"/>
              </a:rPr>
              <a:t>learning by playing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»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tools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Launch of a communication campaign (e.g.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TV ads and programs)</a:t>
            </a:r>
            <a:endParaRPr lang="it-IT" sz="2200" b="0" i="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Need for </a:t>
            </a:r>
            <a:r>
              <a:rPr lang="it-IT" sz="2200" i="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monitoring</a:t>
            </a:r>
            <a:r>
              <a:rPr lang="it-IT" sz="2200" b="0" i="0" dirty="0" smtClean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2200" b="0" i="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and </a:t>
            </a:r>
            <a:r>
              <a:rPr lang="it-IT" sz="2200" i="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evaluation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E56E77D-C88E-46E1-8227-33EB6D54F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21" y="1561097"/>
            <a:ext cx="539127" cy="4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43999" cy="514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8676456" y="6453336"/>
            <a:ext cx="288032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4150" indent="-184150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100000"/>
                    </a14:imgEffect>
                    <a14:imgEffect>
                      <a14:sharpenSoften amount="95000"/>
                    </a14:imgEffect>
                    <a14:imgEffect>
                      <a14:saturation sat="400000"/>
                    </a14:imgEffect>
                    <a14:imgEffect>
                      <a14:brightnessContrast bright="2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33" y="209551"/>
            <a:ext cx="1276531" cy="120322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6205B70-EA1B-49CE-9A4C-F2EDA2D7BFDE}"/>
              </a:ext>
            </a:extLst>
          </p:cNvPr>
          <p:cNvSpPr/>
          <p:nvPr/>
        </p:nvSpPr>
        <p:spPr>
          <a:xfrm>
            <a:off x="0" y="-27384"/>
            <a:ext cx="9144000" cy="279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000" i="0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4200" i="0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2000" i="0" cap="small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2000" i="0" cap="small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500" i="0" cap="small" dirty="0">
              <a:ln w="9525">
                <a:solidFill>
                  <a:srgbClr val="002060"/>
                </a:solidFill>
                <a:prstDash val="solid"/>
                <a:round/>
              </a:ln>
              <a:solidFill>
                <a:srgbClr val="FFFFFF"/>
              </a:solidFill>
              <a:effectLst>
                <a:glow rad="127000">
                  <a:srgbClr val="009D00">
                    <a:lumMod val="50000"/>
                  </a:srgbClr>
                </a:glo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The 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I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t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a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l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i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a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n</a:t>
            </a:r>
            <a:r>
              <a:rPr lang="en-US" sz="2000" i="0" cap="small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 Securities and Markets Authority</a:t>
            </a:r>
          </a:p>
          <a:p>
            <a:pPr algn="ctr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SzTx/>
              <a:buFontTx/>
              <a:buNone/>
              <a:defRPr/>
            </a:pPr>
            <a:r>
              <a:rPr lang="en-US" sz="3800" i="0" dirty="0">
                <a:ln w="9525">
                  <a:solidFill>
                    <a:srgbClr val="00206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127000">
                    <a:srgbClr val="009D00">
                      <a:lumMod val="50000"/>
                    </a:srgbClr>
                  </a:glow>
                </a:effectLst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5CF3A237-7B0D-4234-B5D4-F5BDE94E2A86}"/>
              </a:ext>
            </a:extLst>
          </p:cNvPr>
          <p:cNvSpPr/>
          <p:nvPr/>
        </p:nvSpPr>
        <p:spPr>
          <a:xfrm>
            <a:off x="0" y="5121382"/>
            <a:ext cx="9144000" cy="176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None/>
              <a:defRPr/>
            </a:pPr>
            <a:endParaRPr lang="it-IT" sz="6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SzTx/>
              <a:buFont typeface="Wingdings" pitchFamily="2" charset="2"/>
              <a:buNone/>
              <a:defRPr/>
            </a:pPr>
            <a:r>
              <a:rPr lang="it-IT" sz="2800" dirty="0">
                <a:solidFill>
                  <a:srgbClr val="FFFFFF"/>
                </a:solidFill>
                <a:latin typeface="Century Gothic" panose="020B0502020202020204" pitchFamily="34" charset="0"/>
              </a:rPr>
              <a:t>Pasquale Munafò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SzTx/>
              <a:buFont typeface="Wingdings" pitchFamily="2" charset="2"/>
              <a:buNone/>
              <a:defRPr/>
            </a:pPr>
            <a:r>
              <a:rPr lang="en-GB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General Manager’s Office at CONSOB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Vice Chair of the IOSCO Committee on Retail Investors (C8)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 typeface="Wingdings" pitchFamily="2" charset="2"/>
              <a:buNone/>
              <a:defRPr/>
            </a:pPr>
            <a:endParaRPr lang="en-GB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8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erso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84150" marR="0" indent="-184150" algn="r" defTabSz="914400" rtl="0" eaLnBrk="0" fontAlgn="base" latinLnBrk="0" hangingPunct="0">
          <a:lnSpc>
            <a:spcPct val="88000"/>
          </a:lnSpc>
          <a:spcBef>
            <a:spcPct val="50000"/>
          </a:spcBef>
          <a:spcAft>
            <a:spcPct val="0"/>
          </a:spcAft>
          <a:buClrTx/>
          <a:buSzPct val="78000"/>
          <a:buFont typeface="Wingdings" pitchFamily="2" charset="2"/>
          <a:buChar char="q"/>
          <a:tabLst/>
          <a:defRPr kumimoji="0" lang="it-IT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84150" marR="0" indent="-184150" algn="r" defTabSz="914400" rtl="0" eaLnBrk="0" fontAlgn="base" latinLnBrk="0" hangingPunct="0">
          <a:lnSpc>
            <a:spcPct val="88000"/>
          </a:lnSpc>
          <a:spcBef>
            <a:spcPct val="50000"/>
          </a:spcBef>
          <a:spcAft>
            <a:spcPct val="0"/>
          </a:spcAft>
          <a:buClrTx/>
          <a:buSzPct val="78000"/>
          <a:buFont typeface="Wingdings" pitchFamily="2" charset="2"/>
          <a:buChar char="q"/>
          <a:tabLst/>
          <a:defRPr kumimoji="0" lang="it-IT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r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Pers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erso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84150" marR="0" indent="-184150" algn="r" defTabSz="914400" rtl="0" eaLnBrk="0" fontAlgn="base" latinLnBrk="0" hangingPunct="0">
          <a:lnSpc>
            <a:spcPct val="88000"/>
          </a:lnSpc>
          <a:spcBef>
            <a:spcPct val="50000"/>
          </a:spcBef>
          <a:spcAft>
            <a:spcPct val="0"/>
          </a:spcAft>
          <a:buClrTx/>
          <a:buSzPct val="78000"/>
          <a:buFont typeface="Wingdings" pitchFamily="2" charset="2"/>
          <a:buChar char="q"/>
          <a:tabLst/>
          <a:defRPr kumimoji="0" lang="it-IT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84150" marR="0" indent="-184150" algn="r" defTabSz="914400" rtl="0" eaLnBrk="0" fontAlgn="base" latinLnBrk="0" hangingPunct="0">
          <a:lnSpc>
            <a:spcPct val="88000"/>
          </a:lnSpc>
          <a:spcBef>
            <a:spcPct val="50000"/>
          </a:spcBef>
          <a:spcAft>
            <a:spcPct val="0"/>
          </a:spcAft>
          <a:buClrTx/>
          <a:buSzPct val="78000"/>
          <a:buFont typeface="Wingdings" pitchFamily="2" charset="2"/>
          <a:buChar char="q"/>
          <a:tabLst/>
          <a:defRPr kumimoji="0" lang="it-IT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rs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CCDD97BACC81094AA9235912A0087CAC" ma:contentTypeVersion="82" ma:contentTypeDescription="" ma:contentTypeScope="" ma:versionID="aa80af55f71d317526dc3109f312e809">
  <xsd:schema xmlns:xsd="http://www.w3.org/2001/XMLSchema" xmlns:xs="http://www.w3.org/2001/XMLSchema" xmlns:p="http://schemas.microsoft.com/office/2006/metadata/properties" xmlns:ns2="54c4cd27-f286-408f-9ce0-33c1e0f3ab39" xmlns:ns3="422d9e62-c95f-4be8-bc96-fc16e6e7af15" xmlns:ns4="ca82dde9-3436-4d3d-bddd-d31447390034" xmlns:ns5="ddbd984f-848b-4d59-a9eb-1760df3af461" xmlns:ns6="c9f238dd-bb73-4aef-a7a5-d644ad823e52" targetNamespace="http://schemas.microsoft.com/office/2006/metadata/properties" ma:root="true" ma:fieldsID="fb14e9ad48aa554fa0824b53f2e170d9" ns2:_="" ns3:_="" ns4:_="" ns5:_="" ns6:_="">
    <xsd:import namespace="54c4cd27-f286-408f-9ce0-33c1e0f3ab39"/>
    <xsd:import namespace="422d9e62-c95f-4be8-bc96-fc16e6e7af15"/>
    <xsd:import namespace="ca82dde9-3436-4d3d-bddd-d31447390034"/>
    <xsd:import namespace="ddbd984f-848b-4d59-a9eb-1760df3af461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mcabdfbcfcc34b0db2b26427245c13c6" minOccurs="0"/>
                <xsd:element ref="ns3:_dlc_DocId" minOccurs="0"/>
                <xsd:element ref="ns2:OECDKimProvenance" minOccurs="0"/>
                <xsd:element ref="ns4:TaxCatchAll" minOccurs="0"/>
                <xsd:element ref="ns4:TaxCatchAllLabel" minOccurs="0"/>
                <xsd:element ref="ns2:OECDKimBussinessContext" minOccurs="0"/>
                <xsd:element ref="ns3:_dlc_DocIdPersistId" minOccurs="0"/>
                <xsd:element ref="ns3:cdaa264386b64a5eb3931631587e1776" minOccurs="0"/>
                <xsd:element ref="ns5:nbb885e32ada4fa18483bd70230d535b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30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3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d9e62-c95f-4be8-bc96-fc16e6e7af15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8" nillable="true" ma:displayName="Document ID" ma:description="" ma:hidden="true" ma:internalName="_dlc_DocId" ma:readOnly="true">
      <xsd:simpleType>
        <xsd:restriction base="dms:Text"/>
      </xsd:simple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daa264386b64a5eb3931631587e1776" ma:index="36" nillable="true" ma:taxonomy="true" ma:internalName="cdaa264386b64a5eb3931631587e1776" ma:taxonomyFieldName="OECDHorizontalProjects" ma:displayName="Horizontal project" ma:readOnly="false" ma:default="" ma:fieldId="cdaa2643-86b6-4a5e-b393-1631587e1776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1" nillable="true" ma:displayName="Taxonomy Catch All Column" ma:hidden="true" ma:list="{4d2fa938-8d37-45fa-910f-cb0aa52e3ee4}" ma:internalName="TaxCatchAll" ma:showField="CatchAllData" ma:web="422d9e62-c95f-4be8-bc96-fc16e6e7a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2" nillable="true" ma:displayName="Taxonomy Catch All Column1" ma:hidden="true" ma:list="{4d2fa938-8d37-45fa-910f-cb0aa52e3ee4}" ma:internalName="TaxCatchAllLabel" ma:readOnly="true" ma:showField="CatchAllDataLabel" ma:web="422d9e62-c95f-4be8-bc96-fc16e6e7a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d984f-848b-4d59-a9eb-1760df3af461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bc83b2af-e160-442d-bd56-c59d584bfbe4" ma:internalName="OECDProjectLookup" ma:showField="OECDShortProjectName" ma:web="ddbd984f-848b-4d59-a9eb-1760df3af461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bc83b2af-e160-442d-bd56-c59d584bfbe4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mcabdfbcfcc34b0db2b26427245c13c6" ma:index="26" nillable="true" ma:displayName="Deliverable owner_0" ma:hidden="true" ma:internalName="mcabdfbcfcc34b0db2b26427245c13c6">
      <xsd:simpleType>
        <xsd:restriction base="dms:Note"/>
      </xsd:simpleType>
    </xsd:element>
    <xsd:element name="nbb885e32ada4fa18483bd70230d535b" ma:index="37" nillable="true" ma:taxonomy="true" ma:internalName="nbb885e32ada4fa18483bd70230d535b" ma:taxonomyFieldName="OECDProjectOwnerStructure" ma:displayName="Project owner" ma:readOnly="false" ma:default="" ma:fieldId="7bb885e3-2ada-4fa1-8483-bd70230d535b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bb885e32ada4fa18483bd70230d535b xmlns="ddbd984f-848b-4d59-a9eb-1760df3af46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DAF/FIN</TermName>
          <TermId xmlns="http://schemas.microsoft.com/office/infopath/2007/PartnerControls">894dfadc-16c3-441c-840d-02ae3778bf04</TermId>
        </TermInfo>
      </Terms>
    </nbb885e32ada4fa18483bd70230d535b>
    <OECDProjectMembers xmlns="ddbd984f-848b-4d59-a9eb-1760df3af461">
      <UserInfo>
        <DisplayName>HUXLEY Jennah, DAF/FIN</DisplayName>
        <AccountId>301</AccountId>
        <AccountType/>
      </UserInfo>
      <UserInfo>
        <DisplayName>MONTICONE Chiara, DAF/FIN</DisplayName>
        <AccountId>355</AccountId>
        <AccountType/>
      </UserInfo>
      <UserInfo>
        <DisplayName>ATKINSON Adele, DAF/FIN</DisplayName>
        <AccountId>335</AccountId>
        <AccountType/>
      </UserInfo>
      <UserInfo>
        <DisplayName>LOPEZ-TREUSSART Teresita Kelly, DAF/FIN</DisplayName>
        <AccountId>776</AccountId>
        <AccountType/>
      </UserInfo>
      <UserInfo>
        <DisplayName>D'ADDIO Anna, DAF/FIN</DisplayName>
        <AccountId>989</AccountId>
        <AccountType/>
      </UserInfo>
      <UserInfo>
        <DisplayName>GRIFONI Andrea, DAF/FIN</DisplayName>
        <AccountId>385</AccountId>
        <AccountType/>
      </UserInfo>
      <UserInfo>
        <DisplayName>GARNIER Karena, DAF/FATF</DisplayName>
        <AccountId>314</AccountId>
        <AccountType/>
      </UserInfo>
      <UserInfo>
        <DisplayName>ARBEL Pauline, CFE/CMU</DisplayName>
        <AccountId>632</AccountId>
        <AccountType/>
      </UserInfo>
      <UserInfo>
        <DisplayName>ALFONSO Francesco, DAF/FIN</DisplayName>
        <AccountId>1163</AccountId>
        <AccountType/>
      </UserInfo>
      <UserInfo>
        <DisplayName>CUPELLO Paloma, DAF/FIN</DisplayName>
        <AccountId>1543</AccountId>
        <AccountType/>
      </UserInfo>
      <UserInfo>
        <DisplayName>DROUILLON Françoise, DAF</DisplayName>
        <AccountId>1590</AccountId>
        <AccountType/>
      </UserInfo>
    </OECDProjectMembers>
    <OECDProjectManager xmlns="ddbd984f-848b-4d59-a9eb-1760df3af461">
      <UserInfo>
        <DisplayName/>
        <AccountId>105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Financial literacy</TermName>
          <TermId xmlns="http://schemas.microsoft.com/office/infopath/2007/PartnerControls">38d944e9-56b9-44f8-ab36-a8c1c92f484a</TermId>
        </TermInfo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efa18019-c5e7-4d07-b5cf-a61d17d44208</TermId>
        </TermInfo>
      </Terms>
    </eShareTopicTaxHTField0>
    <OECDProjectLookup xmlns="ddbd984f-848b-4d59-a9eb-1760df3af461">47</OECDProjectLookup>
    <cdaa264386b64a5eb3931631587e1776 xmlns="422d9e62-c95f-4be8-bc96-fc16e6e7af15">
      <Terms xmlns="http://schemas.microsoft.com/office/infopath/2007/PartnerControls"/>
    </cdaa264386b64a5eb3931631587e1776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2015-16</TermName>
          <TermId xmlns="http://schemas.microsoft.com/office/infopath/2007/PartnerControls">a7b4e2ad-5b69-49d9-a265-a98e355e26b9</TermId>
        </TermInfo>
      </Terms>
    </eSharePWBTaxHTField0>
    <_dlc_DocId xmlns="422d9e62-c95f-4be8-bc96-fc16e6e7af15">ESHAREDAF-38-13151</_dlc_DocId>
    <TaxCatchAll xmlns="ca82dde9-3436-4d3d-bddd-d31447390034">
      <Value>279</Value>
      <Value>327</Value>
      <Value>501</Value>
      <Value>133</Value>
    </TaxCatchAll>
    <_dlc_DocIdUrl xmlns="422d9e62-c95f-4be8-bc96-fc16e6e7af15">
      <Url>https://portal.oecd.org/eshare/daf/pc/_layouts/15/DocIdRedir.aspx?ID=ESHAREDAF-38-13151</Url>
      <Description>ESHAREDAF-38-13151</Description>
    </_dlc_DocIdUrl>
    <OECDMainProject xmlns="ddbd984f-848b-4d59-a9eb-1760df3af461">35</OECDMainProject>
    <eShareKeywordsTaxHTField0 xmlns="c9f238dd-bb73-4aef-a7a5-d644ad823e52">
      <Terms xmlns="http://schemas.microsoft.com/office/infopath/2007/PartnerControls"/>
    </eShareKeywordsTaxHTField0>
    <eShareCommitteeTaxHTField0 xmlns="c9f238dd-bb73-4aef-a7a5-d644ad823e52">
      <Terms xmlns="http://schemas.microsoft.com/office/infopath/2007/PartnerControls"/>
    </eShareCommitteeTaxHTField0>
    <mcabdfbcfcc34b0db2b26427245c13c6 xmlns="ddbd984f-848b-4d59-a9eb-1760df3af461" xsi:nil="true"/>
    <eShareHorizProjTaxHTField0 xmlns="422d9e62-c95f-4be8-bc96-fc16e6e7af15" xsi:nil="true"/>
    <OECDAllRelatedUsers xmlns="422d9e62-c95f-4be8-bc96-fc16e6e7af15">
      <UserInfo>
        <DisplayName/>
        <AccountId xsi:nil="true"/>
        <AccountType/>
      </UserInfo>
    </OECDAllRelatedUsers>
    <OECDTagsCache xmlns="ddbd984f-848b-4d59-a9eb-1760df3af461" xsi:nil="true"/>
    <OECDKimBussinessContext xmlns="54c4cd27-f286-408f-9ce0-33c1e0f3ab39" xsi:nil="true"/>
    <OECDlanguage xmlns="ca82dde9-3436-4d3d-bddd-d31447390034">English</OECDlanguage>
    <OECDSharingStatus xmlns="ddbd984f-848b-4d59-a9eb-1760df3af461" xsi:nil="true"/>
    <OECDCommunityDocumentURL xmlns="ddbd984f-848b-4d59-a9eb-1760df3af461" xsi:nil="true"/>
    <OECDMeetingDate xmlns="54c4cd27-f286-408f-9ce0-33c1e0f3ab39" xsi:nil="true"/>
    <OECDPinnedBy xmlns="ddbd984f-848b-4d59-a9eb-1760df3af461">
      <UserInfo>
        <DisplayName/>
        <AccountId xsi:nil="true"/>
        <AccountType/>
      </UserInfo>
    </OECDPinnedBy>
    <OECDExpirationDate xmlns="422d9e62-c95f-4be8-bc96-fc16e6e7af15" xsi:nil="true"/>
    <OECDKimProvenance xmlns="54c4cd27-f286-408f-9ce0-33c1e0f3ab39" xsi:nil="true"/>
    <OECDKimStatus xmlns="54c4cd27-f286-408f-9ce0-33c1e0f3ab39">Draft</OECDKimStatus>
    <OECDCommunityDocumentID xmlns="ddbd984f-848b-4d59-a9eb-1760df3af461" xsi:nil="true"/>
  </documentManagement>
</p:properties>
</file>

<file path=customXml/itemProps1.xml><?xml version="1.0" encoding="utf-8"?>
<ds:datastoreItem xmlns:ds="http://schemas.openxmlformats.org/officeDocument/2006/customXml" ds:itemID="{7EF3C17E-F556-4505-8881-4AC649E96EF7}"/>
</file>

<file path=customXml/itemProps2.xml><?xml version="1.0" encoding="utf-8"?>
<ds:datastoreItem xmlns:ds="http://schemas.openxmlformats.org/officeDocument/2006/customXml" ds:itemID="{04F6B347-F2F3-4C44-82EF-E49A52B180B8}"/>
</file>

<file path=customXml/itemProps3.xml><?xml version="1.0" encoding="utf-8"?>
<ds:datastoreItem xmlns:ds="http://schemas.openxmlformats.org/officeDocument/2006/customXml" ds:itemID="{1BEAEC23-0B60-4CDB-A81B-CBDD9B27F4CA}"/>
</file>

<file path=customXml/itemProps4.xml><?xml version="1.0" encoding="utf-8"?>
<ds:datastoreItem xmlns:ds="http://schemas.openxmlformats.org/officeDocument/2006/customXml" ds:itemID="{7135E44C-7082-49F2-AAED-70DAD2A58794}"/>
</file>

<file path=customXml/itemProps5.xml><?xml version="1.0" encoding="utf-8"?>
<ds:datastoreItem xmlns:ds="http://schemas.openxmlformats.org/officeDocument/2006/customXml" ds:itemID="{D98D43CE-EDBB-41AC-8FA9-584E566FCDF6}"/>
</file>

<file path=customXml/itemProps6.xml><?xml version="1.0" encoding="utf-8"?>
<ds:datastoreItem xmlns:ds="http://schemas.openxmlformats.org/officeDocument/2006/customXml" ds:itemID="{B3F979D4-B429-4D41-8611-ADA7B643B2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46349791</TotalTime>
  <Pages>33</Pages>
  <Words>677</Words>
  <Application>Microsoft Office PowerPoint</Application>
  <PresentationFormat>On-screen Show (4:3)</PresentationFormat>
  <Paragraphs>82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Perso</vt:lpstr>
      <vt:lpstr>3_Personalizza struttura</vt:lpstr>
      <vt:lpstr>4_Personalizza struttura</vt:lpstr>
      <vt:lpstr>2_Personalizza struttura</vt:lpstr>
      <vt:lpstr>1_Personalizza struttura</vt:lpstr>
      <vt:lpstr>Personalizza struttura</vt:lpstr>
      <vt:lpstr>1_Perso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Giuseppe D'Agostino;p.munafo@consob.it</dc:creator>
  <cp:lastModifiedBy>FODesk LACH</cp:lastModifiedBy>
  <cp:revision>1956</cp:revision>
  <cp:lastPrinted>2017-11-03T12:59:48Z</cp:lastPrinted>
  <dcterms:created xsi:type="dcterms:W3CDTF">1998-05-14T16:04:38Z</dcterms:created>
  <dcterms:modified xsi:type="dcterms:W3CDTF">2017-11-08T04:46:25Z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>279;#Financial literacy|38d944e9-56b9-44f8-ab36-a8c1c92f484a;#501;#Education|efa18019-c5e7-4d07-b5cf-a61d17d44208</vt:lpwstr>
  </property>
  <property fmtid="{D5CDD505-2E9C-101B-9397-08002B2CF9AE}" pid="3" name="OECDCountry">
    <vt:lpwstr/>
  </property>
  <property fmtid="{D5CDD505-2E9C-101B-9397-08002B2CF9AE}" pid="4" name="OECDCommittee">
    <vt:lpwstr/>
  </property>
  <property fmtid="{D5CDD505-2E9C-101B-9397-08002B2CF9AE}" pid="5" name="ContentTypeId">
    <vt:lpwstr>0x0101008B4DD370EC31429186F3AD49F0D3098F00D44DBCB9EB4F45278CB5C9765BE5299500A4858B360C6A491AA753F8BCA47AA91000CCDD97BACC81094AA9235912A0087CAC</vt:lpwstr>
  </property>
  <property fmtid="{D5CDD505-2E9C-101B-9397-08002B2CF9AE}" pid="6" name="OECDPWB">
    <vt:lpwstr>327;#2015-16|a7b4e2ad-5b69-49d9-a265-a98e355e26b9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>133;#DAF/FIN|894dfadc-16c3-441c-840d-02ae3778bf04</vt:lpwstr>
  </property>
  <property fmtid="{D5CDD505-2E9C-101B-9397-08002B2CF9AE}" pid="11" name="_dlc_DocIdItemGuid">
    <vt:lpwstr>229506cb-c8a6-48e6-bdeb-0f0ecaa53894</vt:lpwstr>
  </property>
  <property fmtid="{D5CDD505-2E9C-101B-9397-08002B2CF9AE}" pid="12" name="OECDOrganisation">
    <vt:lpwstr/>
  </property>
</Properties>
</file>