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16"/>
  </p:notesMasterIdLst>
  <p:handoutMasterIdLst>
    <p:handoutMasterId r:id="rId17"/>
  </p:handoutMasterIdLst>
  <p:sldIdLst>
    <p:sldId id="256" r:id="rId8"/>
    <p:sldId id="508" r:id="rId9"/>
    <p:sldId id="509" r:id="rId10"/>
    <p:sldId id="510" r:id="rId11"/>
    <p:sldId id="511" r:id="rId12"/>
    <p:sldId id="512" r:id="rId13"/>
    <p:sldId id="513" r:id="rId14"/>
    <p:sldId id="51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532"/>
    <a:srgbClr val="641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576" autoAdjust="0"/>
  </p:normalViewPr>
  <p:slideViewPr>
    <p:cSldViewPr showGuides="1">
      <p:cViewPr>
        <p:scale>
          <a:sx n="62" d="100"/>
          <a:sy n="62" d="100"/>
        </p:scale>
        <p:origin x="-787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3FBC-E8BA-49AB-BDE4-940431C153F8}" type="datetimeFigureOut">
              <a:rPr lang="nl-NL" smtClean="0"/>
              <a:pPr/>
              <a:t>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090A-F693-49D2-B3D8-C1A0F3656EB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22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0BD1-5DAC-4349-9092-8B325CE395A7}" type="datetimeFigureOut">
              <a:rPr lang="nl-NL" smtClean="0"/>
              <a:pPr/>
              <a:t>5-11-2017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E3EC-27E0-42FB-8EAF-70009D782F0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378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E3EC-27E0-42FB-8EAF-70009D782F0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WIG-frame-1024x76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5" y="0"/>
            <a:ext cx="9141150" cy="6858000"/>
          </a:xfrm>
          <a:prstGeom prst="rect">
            <a:avLst/>
          </a:prstGeom>
        </p:spPr>
      </p:pic>
      <p:pic>
        <p:nvPicPr>
          <p:cNvPr id="10" name="Afbeelding 9" descr="large-2007-2-50815-full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4" t="19706" r="28067" b="393"/>
          <a:stretch/>
        </p:blipFill>
        <p:spPr>
          <a:xfrm>
            <a:off x="4933759" y="476672"/>
            <a:ext cx="3742698" cy="5547320"/>
          </a:xfrm>
          <a:prstGeom prst="rect">
            <a:avLst/>
          </a:prstGeom>
        </p:spPr>
      </p:pic>
      <p:sp>
        <p:nvSpPr>
          <p:cNvPr id="15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4932040" y="476672"/>
            <a:ext cx="3715816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6" name="Afbeelding 15" descr="Titel-transparant-shap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3608" y="2204864"/>
            <a:ext cx="5479559" cy="22234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82179"/>
            <a:ext cx="5256584" cy="17580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4600"/>
              </a:lnSpc>
              <a:defRPr sz="46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3" name="Afbeelding 12" descr="Money-Wise-URL-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67544" y="502961"/>
            <a:ext cx="3712472" cy="920498"/>
          </a:xfrm>
          <a:prstGeom prst="rect">
            <a:avLst/>
          </a:prstGeom>
        </p:spPr>
      </p:pic>
      <p:pic>
        <p:nvPicPr>
          <p:cNvPr id="14" name="Afbeelding 13" descr="Dotted-line-915px.png"/>
          <p:cNvPicPr>
            <a:picLocks noChangeAspect="1"/>
          </p:cNvPicPr>
          <p:nvPr userDrawn="1"/>
        </p:nvPicPr>
        <p:blipFill>
          <a:blip r:embed="rId6" cstate="print"/>
          <a:srcRect l="16138" r="49213" b="-5940"/>
          <a:stretch>
            <a:fillRect/>
          </a:stretch>
        </p:blipFill>
        <p:spPr>
          <a:xfrm>
            <a:off x="1011664" y="1871113"/>
            <a:ext cx="3168352" cy="45719"/>
          </a:xfrm>
          <a:prstGeom prst="rect">
            <a:avLst/>
          </a:prstGeom>
        </p:spPr>
      </p:pic>
      <p:sp>
        <p:nvSpPr>
          <p:cNvPr id="2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600" y="5373216"/>
            <a:ext cx="7704856" cy="63609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rgbClr val="28A53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Afbeelding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467544" y="1340768"/>
            <a:ext cx="316835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067944" y="1340769"/>
            <a:ext cx="4607743" cy="4680620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8" name="Afbeelding 17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9" name="Afbeelding 18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20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21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Afbeelding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8" name="Afbeelding 7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467544" y="2060848"/>
            <a:ext cx="3168352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067944" y="2060575"/>
            <a:ext cx="4607743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8" name="Afbeelding 17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9" name="Afbeelding 18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20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21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 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43204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18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467544" y="1124744"/>
            <a:ext cx="8208912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9" name="Afbeelding 8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0" name="Afbeelding 9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8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9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67545" y="1340769"/>
            <a:ext cx="3888432" cy="4680620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4" name="Afbeelding 13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6" name="Afbeelding 15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9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1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788024" y="1340768"/>
            <a:ext cx="3888432" cy="468089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sp>
        <p:nvSpPr>
          <p:cNvPr id="18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67545" y="2060575"/>
            <a:ext cx="3888432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4" name="Afbeelding 13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6" name="Afbeelding 15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9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1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788024" y="2060848"/>
            <a:ext cx="3888432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Afbeeldingen met opsomm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467544" y="5589240"/>
            <a:ext cx="5832648" cy="432048"/>
          </a:xfrm>
          <a:prstGeom prst="rect">
            <a:avLst/>
          </a:prstGeom>
        </p:spPr>
        <p:txBody>
          <a:bodyPr lIns="0" anchor="t"/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 om de stijl te bewerken</a:t>
            </a:r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467544" y="2060848"/>
            <a:ext cx="2808312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6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3491880" y="2056047"/>
            <a:ext cx="2808312" cy="158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67544" y="3861048"/>
            <a:ext cx="2808312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3491880" y="3861048"/>
            <a:ext cx="2808312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1" name="Tijdelijke aanduiding voor tekst 14"/>
          <p:cNvSpPr>
            <a:spLocks noGrp="1"/>
          </p:cNvSpPr>
          <p:nvPr>
            <p:ph type="body" sz="quarter" idx="15"/>
          </p:nvPr>
        </p:nvSpPr>
        <p:spPr>
          <a:xfrm>
            <a:off x="6588224" y="2060848"/>
            <a:ext cx="2088232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7" name="Afbeelding 16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8" name="Afbeelding 17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22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23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4" name="Afbeelding 13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Afbeeldingen met opsomm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467544" y="5589240"/>
            <a:ext cx="5832648" cy="432048"/>
          </a:xfrm>
          <a:prstGeom prst="rect">
            <a:avLst/>
          </a:prstGeom>
        </p:spPr>
        <p:txBody>
          <a:bodyPr lIns="0" anchor="t"/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 om de stijl te bewerken</a:t>
            </a:r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467544" y="2060848"/>
            <a:ext cx="2808312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6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3491880" y="2056047"/>
            <a:ext cx="2808312" cy="158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67544" y="3861048"/>
            <a:ext cx="2808312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3491880" y="3861048"/>
            <a:ext cx="2808312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1" name="Tijdelijke aanduiding voor tekst 14"/>
          <p:cNvSpPr>
            <a:spLocks noGrp="1"/>
          </p:cNvSpPr>
          <p:nvPr>
            <p:ph type="body" sz="quarter" idx="15"/>
          </p:nvPr>
        </p:nvSpPr>
        <p:spPr>
          <a:xfrm>
            <a:off x="6588224" y="2060848"/>
            <a:ext cx="2088232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7" name="Afbeelding 16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8" name="Afbeelding 17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22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23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Afbeeldingen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467544" y="1340768"/>
            <a:ext cx="3960440" cy="2234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4716016" y="1338922"/>
            <a:ext cx="3960440" cy="2234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5"/>
          </p:nvPr>
        </p:nvSpPr>
        <p:spPr>
          <a:xfrm>
            <a:off x="467544" y="3933056"/>
            <a:ext cx="8208912" cy="2016224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7" name="Afbeelding 16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8" name="Afbeelding 17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20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1" name="Afbeelding 10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Afbeeldingen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sp>
        <p:nvSpPr>
          <p:cNvPr id="13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467544" y="2060848"/>
            <a:ext cx="3960440" cy="2234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4716016" y="2059002"/>
            <a:ext cx="3960440" cy="2234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5"/>
          </p:nvPr>
        </p:nvSpPr>
        <p:spPr>
          <a:xfrm>
            <a:off x="467544" y="4653136"/>
            <a:ext cx="8208912" cy="1368525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7" name="Afbeelding 16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8" name="Afbeelding 17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20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- Titel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637112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buNone/>
              <a:defRPr sz="24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2000"/>
            </a:lvl2pPr>
            <a:lvl3pPr>
              <a:buNone/>
              <a:defRPr/>
            </a:lvl3pPr>
          </a:lstStyle>
          <a:p>
            <a:pPr lvl="0"/>
            <a:endParaRPr lang="nl-NL" dirty="0" smtClean="0"/>
          </a:p>
        </p:txBody>
      </p:sp>
      <p:pic>
        <p:nvPicPr>
          <p:cNvPr id="7" name="Afbeelding 6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8" name="Afbeelding 7" descr="Dotted-line-915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  <p:pic>
        <p:nvPicPr>
          <p:cNvPr id="9" name="Afbeelding 8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- Titel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3989040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buNone/>
              <a:defRPr sz="24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2000"/>
            </a:lvl2pPr>
            <a:lvl3pPr>
              <a:buNone/>
              <a:defRPr/>
            </a:lvl3pPr>
          </a:lstStyle>
          <a:p>
            <a:pPr lvl="0"/>
            <a:endParaRPr lang="nl-NL" dirty="0" smtClean="0"/>
          </a:p>
        </p:txBody>
      </p:sp>
      <p:pic>
        <p:nvPicPr>
          <p:cNvPr id="7" name="Afbeelding 6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8" name="Afbeelding 7" descr="Dotted-line-915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pic>
        <p:nvPicPr>
          <p:cNvPr id="9" name="Afbeelding 8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0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4"/>
          <p:cNvSpPr>
            <a:spLocks noGrp="1"/>
          </p:cNvSpPr>
          <p:nvPr>
            <p:ph type="body" sz="quarter" idx="10"/>
          </p:nvPr>
        </p:nvSpPr>
        <p:spPr>
          <a:xfrm>
            <a:off x="468313" y="1340769"/>
            <a:ext cx="8207375" cy="4680620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2" name="Afbeelding 11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3" name="Afbeelding 12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9" name="Afbeelding 8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8" name="Afbeelding 7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sp>
        <p:nvSpPr>
          <p:cNvPr id="16" name="Tijdelijke aanduiding voor tekst 14"/>
          <p:cNvSpPr>
            <a:spLocks noGrp="1"/>
          </p:cNvSpPr>
          <p:nvPr>
            <p:ph type="body" sz="quarter" idx="10"/>
          </p:nvPr>
        </p:nvSpPr>
        <p:spPr>
          <a:xfrm>
            <a:off x="468313" y="2060575"/>
            <a:ext cx="8207375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2" name="Afbeelding 11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3" name="Afbeelding 12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Opsomming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0"/>
          <p:cNvGraphicFramePr>
            <a:graphicFrameLocks noGrp="1"/>
          </p:cNvGraphicFramePr>
          <p:nvPr userDrawn="1"/>
        </p:nvGraphicFramePr>
        <p:xfrm>
          <a:off x="4572000" y="1340768"/>
          <a:ext cx="4151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Koptekst 1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Koptekst 2</a:t>
                      </a:r>
                      <a:endParaRPr lang="nl-N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1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Waardes</a:t>
                      </a:r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2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</a:t>
                      </a:r>
                      <a:r>
                        <a:rPr lang="nl-NL" sz="1200" b="1" baseline="0" dirty="0" smtClean="0"/>
                        <a:t> 3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4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5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ijdelijke aanduiding voor tekst 14"/>
          <p:cNvSpPr>
            <a:spLocks noGrp="1"/>
          </p:cNvSpPr>
          <p:nvPr>
            <p:ph type="body" sz="quarter" idx="10"/>
          </p:nvPr>
        </p:nvSpPr>
        <p:spPr>
          <a:xfrm>
            <a:off x="468313" y="1340769"/>
            <a:ext cx="3599631" cy="4680620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3" name="Afbeelding 12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4" name="Afbeelding 13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5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7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psomming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8" name="Afbeelding 7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graphicFrame>
        <p:nvGraphicFramePr>
          <p:cNvPr id="11" name="Tabel 10"/>
          <p:cNvGraphicFramePr>
            <a:graphicFrameLocks noGrp="1"/>
          </p:cNvGraphicFramePr>
          <p:nvPr userDrawn="1"/>
        </p:nvGraphicFramePr>
        <p:xfrm>
          <a:off x="4572000" y="2060848"/>
          <a:ext cx="4151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Koptekst 1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Koptekst 2</a:t>
                      </a:r>
                      <a:endParaRPr lang="nl-N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1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Waardes</a:t>
                      </a:r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2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</a:t>
                      </a:r>
                      <a:r>
                        <a:rPr lang="nl-NL" sz="1200" b="1" baseline="0" dirty="0" smtClean="0"/>
                        <a:t> 3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4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/>
                        <a:t>Rij 5</a:t>
                      </a:r>
                      <a:endParaRPr lang="nl-N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ijdelijke aanduiding voor tekst 14"/>
          <p:cNvSpPr>
            <a:spLocks noGrp="1"/>
          </p:cNvSpPr>
          <p:nvPr>
            <p:ph type="body" sz="quarter" idx="10"/>
          </p:nvPr>
        </p:nvSpPr>
        <p:spPr>
          <a:xfrm>
            <a:off x="468313" y="2060575"/>
            <a:ext cx="3599631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3" name="Afbeelding 12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4" name="Afbeelding 13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5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7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Opsomming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508104" y="1340768"/>
            <a:ext cx="316835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4607743" cy="4680620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3" name="Afbeelding 12" descr="Money-Wise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4" name="Afbeelding 13" descr="Solid-line-1054p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7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Dotted-line-915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192" y="942320"/>
            <a:ext cx="8138256" cy="3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psomming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200" b="1">
                <a:solidFill>
                  <a:srgbClr val="641C7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8" name="Afbeelding 7" descr="Dotted-line-915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192" y="1556792"/>
            <a:ext cx="8138256" cy="38408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508104" y="2060848"/>
            <a:ext cx="3168352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68313" y="2060575"/>
            <a:ext cx="4607743" cy="3960813"/>
          </a:xfrm>
          <a:prstGeom prst="rect">
            <a:avLst/>
          </a:prstGeom>
        </p:spPr>
        <p:txBody>
          <a:bodyPr lIns="0"/>
          <a:lstStyle>
            <a:lvl1pPr>
              <a:buClr>
                <a:srgbClr val="641C76"/>
              </a:buClr>
              <a:defRPr sz="2000" b="1"/>
            </a:lvl1pPr>
            <a:lvl2pPr>
              <a:buClr>
                <a:srgbClr val="28A532"/>
              </a:buClr>
              <a:buFont typeface="Calibri" pitchFamily="34" charset="0"/>
              <a:buChar char="‐"/>
              <a:defRPr sz="1600"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13" name="Afbeelding 12" descr="Money-Wis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525344"/>
            <a:ext cx="1206961" cy="216024"/>
          </a:xfrm>
          <a:prstGeom prst="rect">
            <a:avLst/>
          </a:prstGeom>
        </p:spPr>
      </p:pic>
      <p:pic>
        <p:nvPicPr>
          <p:cNvPr id="14" name="Afbeelding 13" descr="Solid-line-1054p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368836"/>
            <a:ext cx="9144000" cy="12492"/>
          </a:xfrm>
          <a:prstGeom prst="rect">
            <a:avLst/>
          </a:prstGeom>
        </p:spPr>
      </p:pic>
      <p:sp>
        <p:nvSpPr>
          <p:cNvPr id="1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115616" y="6448251"/>
            <a:ext cx="316835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dirty="0" err="1" smtClean="0"/>
              <a:t>moneywiseplatform.nl</a:t>
            </a:r>
            <a:r>
              <a:rPr lang="nl-NL" dirty="0" smtClean="0"/>
              <a:t> |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17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5760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2627784" y="4221088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l-NL" smtClean="0"/>
              <a:t>moneywiseplatform.nl | october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691680" y="4221088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8A532"/>
                </a:solidFill>
              </a:defRPr>
            </a:lvl1pPr>
          </a:lstStyle>
          <a:p>
            <a:fld id="{11ACB34E-3862-498F-AB9D-1F002C9278F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4" r:id="rId4"/>
    <p:sldLayoutId id="2147483668" r:id="rId5"/>
    <p:sldLayoutId id="2147483660" r:id="rId6"/>
    <p:sldLayoutId id="2147483669" r:id="rId7"/>
    <p:sldLayoutId id="2147483661" r:id="rId8"/>
    <p:sldLayoutId id="2147483670" r:id="rId9"/>
    <p:sldLayoutId id="2147483662" r:id="rId10"/>
    <p:sldLayoutId id="2147483671" r:id="rId11"/>
    <p:sldLayoutId id="2147483651" r:id="rId12"/>
    <p:sldLayoutId id="2147483663" r:id="rId13"/>
    <p:sldLayoutId id="2147483652" r:id="rId14"/>
    <p:sldLayoutId id="2147483672" r:id="rId15"/>
    <p:sldLayoutId id="2147483665" r:id="rId16"/>
    <p:sldLayoutId id="2147483673" r:id="rId17"/>
    <p:sldLayoutId id="2147483666" r:id="rId18"/>
    <p:sldLayoutId id="2147483674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52"/>
          <p:cNvSpPr>
            <a:spLocks noGrp="1"/>
          </p:cNvSpPr>
          <p:nvPr>
            <p:ph type="pic" idx="10"/>
          </p:nvPr>
        </p:nvSpPr>
        <p:spPr/>
      </p:sp>
      <p:sp>
        <p:nvSpPr>
          <p:cNvPr id="51" name="Titel 5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0" dirty="0" smtClean="0"/>
              <a:t>Promoting financial</a:t>
            </a:r>
            <a:br>
              <a:rPr lang="en-US" sz="4400" b="0" dirty="0" smtClean="0"/>
            </a:br>
            <a:r>
              <a:rPr lang="en-US" sz="4400" b="0" dirty="0" smtClean="0"/>
              <a:t>health through </a:t>
            </a:r>
            <a:br>
              <a:rPr lang="en-US" sz="4400" b="0" dirty="0" smtClean="0"/>
            </a:br>
            <a:r>
              <a:rPr lang="en-US" sz="4400" dirty="0" smtClean="0"/>
              <a:t>employers</a:t>
            </a:r>
            <a:endParaRPr lang="nl-NL" sz="4400" dirty="0"/>
          </a:p>
        </p:txBody>
      </p:sp>
      <p:sp>
        <p:nvSpPr>
          <p:cNvPr id="52" name="Tijdelijke aanduiding voor tekst 5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Olaf </a:t>
            </a:r>
            <a:r>
              <a:rPr lang="nl-NL" dirty="0" err="1" smtClean="0"/>
              <a:t>Simonse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Background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6371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1800" dirty="0" err="1" smtClean="0"/>
              <a:t>Employers</a:t>
            </a:r>
            <a:r>
              <a:rPr lang="nl-NL" sz="1800" dirty="0" smtClean="0"/>
              <a:t> are </a:t>
            </a:r>
            <a:r>
              <a:rPr lang="nl-NL" sz="1800" dirty="0" err="1" smtClean="0"/>
              <a:t>involved</a:t>
            </a:r>
            <a:r>
              <a:rPr lang="nl-NL" sz="1800" dirty="0" smtClean="0"/>
              <a:t> in / </a:t>
            </a:r>
            <a:r>
              <a:rPr lang="nl-NL" sz="1800" dirty="0" err="1" smtClean="0"/>
              <a:t>aware</a:t>
            </a:r>
            <a:r>
              <a:rPr lang="nl-NL" sz="1800" dirty="0" smtClean="0"/>
              <a:t> of </a:t>
            </a:r>
            <a:r>
              <a:rPr lang="nl-NL" sz="1800" dirty="0" err="1" smtClean="0"/>
              <a:t>life</a:t>
            </a:r>
            <a:r>
              <a:rPr lang="nl-NL" sz="1800" dirty="0" smtClean="0"/>
              <a:t> </a:t>
            </a:r>
            <a:r>
              <a:rPr lang="nl-NL" sz="1800" dirty="0" err="1" smtClean="0"/>
              <a:t>events</a:t>
            </a:r>
            <a:r>
              <a:rPr lang="nl-NL" sz="1800" dirty="0" smtClean="0"/>
              <a:t> at </a:t>
            </a:r>
            <a:r>
              <a:rPr lang="nl-NL" sz="1800" dirty="0" err="1" smtClean="0"/>
              <a:t>an</a:t>
            </a:r>
            <a:r>
              <a:rPr lang="nl-NL" sz="1800" dirty="0" smtClean="0"/>
              <a:t> </a:t>
            </a:r>
            <a:r>
              <a:rPr lang="nl-NL" sz="1800" dirty="0" err="1" smtClean="0"/>
              <a:t>early</a:t>
            </a:r>
            <a:r>
              <a:rPr lang="nl-NL" sz="1800" dirty="0" smtClean="0"/>
              <a:t> stage</a:t>
            </a:r>
          </a:p>
          <a:p>
            <a:pPr marL="857250" lvl="1" indent="-457200"/>
            <a:r>
              <a:rPr lang="nl-NL" sz="1400" dirty="0" err="1" smtClean="0"/>
              <a:t>Marriage</a:t>
            </a:r>
            <a:r>
              <a:rPr lang="nl-NL" sz="1400" dirty="0" smtClean="0"/>
              <a:t>, </a:t>
            </a:r>
            <a:r>
              <a:rPr lang="nl-NL" sz="1400" dirty="0" err="1" smtClean="0"/>
              <a:t>changing</a:t>
            </a:r>
            <a:r>
              <a:rPr lang="nl-NL" sz="1400" dirty="0" smtClean="0"/>
              <a:t> jobs, </a:t>
            </a:r>
            <a:r>
              <a:rPr lang="nl-NL" sz="1400" dirty="0" err="1" smtClean="0"/>
              <a:t>illness</a:t>
            </a:r>
            <a:r>
              <a:rPr lang="nl-NL" sz="1400" dirty="0" smtClean="0"/>
              <a:t>, </a:t>
            </a:r>
            <a:r>
              <a:rPr lang="nl-NL" sz="1400" dirty="0" err="1" smtClean="0"/>
              <a:t>moving</a:t>
            </a:r>
            <a:r>
              <a:rPr lang="nl-NL" sz="1400" dirty="0" smtClean="0"/>
              <a:t> </a:t>
            </a:r>
            <a:r>
              <a:rPr lang="nl-NL" sz="1400" dirty="0" err="1" smtClean="0"/>
              <a:t>houses</a:t>
            </a:r>
            <a:r>
              <a:rPr lang="nl-NL" sz="1400" dirty="0" smtClean="0"/>
              <a:t>, </a:t>
            </a:r>
            <a:r>
              <a:rPr lang="nl-NL" sz="1400" dirty="0" err="1" smtClean="0"/>
              <a:t>getting</a:t>
            </a:r>
            <a:r>
              <a:rPr lang="nl-NL" sz="1400" dirty="0" smtClean="0"/>
              <a:t> </a:t>
            </a:r>
            <a:r>
              <a:rPr lang="nl-NL" sz="1400" dirty="0" err="1" smtClean="0"/>
              <a:t>children</a:t>
            </a:r>
            <a:r>
              <a:rPr lang="nl-NL" sz="1400" dirty="0" smtClean="0"/>
              <a:t>, </a:t>
            </a:r>
            <a:r>
              <a:rPr lang="nl-NL" sz="1400" dirty="0" err="1" smtClean="0"/>
              <a:t>retirement</a:t>
            </a:r>
            <a:r>
              <a:rPr lang="nl-NL" sz="1400" dirty="0" smtClean="0"/>
              <a:t>, …</a:t>
            </a:r>
          </a:p>
          <a:p>
            <a:pPr marL="857250" lvl="1" indent="-457200">
              <a:buNone/>
            </a:pPr>
            <a:endParaRPr lang="nl-NL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1800" b="1" dirty="0" err="1" smtClean="0"/>
              <a:t>Employers</a:t>
            </a:r>
            <a:r>
              <a:rPr lang="nl-NL" sz="1800" b="1" dirty="0" smtClean="0"/>
              <a:t> have </a:t>
            </a:r>
            <a:r>
              <a:rPr lang="nl-NL" sz="1800" b="1" dirty="0" err="1" smtClean="0"/>
              <a:t>an</a:t>
            </a:r>
            <a:r>
              <a:rPr lang="nl-NL" sz="1800" b="1" dirty="0" smtClean="0"/>
              <a:t> interest in </a:t>
            </a:r>
            <a:r>
              <a:rPr lang="nl-NL" sz="1800" b="1" dirty="0" err="1" smtClean="0"/>
              <a:t>financial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wellbeing</a:t>
            </a:r>
            <a:r>
              <a:rPr lang="nl-NL" sz="1800" b="1" dirty="0" smtClean="0"/>
              <a:t> of </a:t>
            </a:r>
            <a:r>
              <a:rPr lang="nl-NL" sz="1800" b="1" dirty="0" err="1" smtClean="0"/>
              <a:t>their</a:t>
            </a:r>
            <a:r>
              <a:rPr lang="nl-NL" sz="1800" b="1" dirty="0" smtClean="0"/>
              <a:t> employees</a:t>
            </a:r>
          </a:p>
          <a:p>
            <a:pPr marL="857250" lvl="1" indent="-457200"/>
            <a:r>
              <a:rPr lang="nl-NL" sz="1400" dirty="0" err="1" smtClean="0"/>
              <a:t>Debts</a:t>
            </a:r>
            <a:r>
              <a:rPr lang="nl-NL" sz="1400" dirty="0" smtClean="0"/>
              <a:t> </a:t>
            </a:r>
            <a:r>
              <a:rPr lang="nl-NL" sz="1400" dirty="0" err="1" smtClean="0"/>
              <a:t>cause</a:t>
            </a:r>
            <a:r>
              <a:rPr lang="nl-NL" sz="1400" dirty="0" smtClean="0"/>
              <a:t> loss of </a:t>
            </a:r>
            <a:r>
              <a:rPr lang="nl-NL" sz="1400" dirty="0" err="1" smtClean="0"/>
              <a:t>productivity</a:t>
            </a:r>
            <a:r>
              <a:rPr lang="nl-NL" sz="1400" dirty="0" smtClean="0"/>
              <a:t>, </a:t>
            </a:r>
            <a:r>
              <a:rPr lang="nl-NL" sz="1400" dirty="0" err="1" smtClean="0"/>
              <a:t>illness</a:t>
            </a:r>
            <a:r>
              <a:rPr lang="nl-NL" sz="1400" dirty="0" smtClean="0"/>
              <a:t>, </a:t>
            </a:r>
            <a:r>
              <a:rPr lang="nl-NL" sz="1400" dirty="0" err="1" smtClean="0"/>
              <a:t>etcetera</a:t>
            </a:r>
            <a:endParaRPr lang="nl-NL" sz="1400" dirty="0" smtClean="0"/>
          </a:p>
          <a:p>
            <a:pPr marL="857250" lvl="1" indent="-457200"/>
            <a:r>
              <a:rPr lang="nl-NL" sz="1400" dirty="0" smtClean="0"/>
              <a:t>Financial fitness </a:t>
            </a:r>
            <a:r>
              <a:rPr lang="nl-NL" sz="1400" dirty="0" err="1" smtClean="0"/>
              <a:t>improves</a:t>
            </a:r>
            <a:r>
              <a:rPr lang="nl-NL" sz="1400" dirty="0" smtClean="0"/>
              <a:t> </a:t>
            </a:r>
            <a:r>
              <a:rPr lang="nl-NL" sz="1400" dirty="0" err="1" smtClean="0"/>
              <a:t>employability</a:t>
            </a:r>
            <a:endParaRPr lang="nl-NL" sz="1400" dirty="0" smtClean="0"/>
          </a:p>
          <a:p>
            <a:pPr marL="857250" lvl="1" indent="-457200"/>
            <a:endParaRPr lang="nl-NL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1800" dirty="0" smtClean="0"/>
              <a:t>Research shows </a:t>
            </a:r>
            <a:r>
              <a:rPr lang="nl-NL" sz="1800" dirty="0" err="1" smtClean="0"/>
              <a:t>that</a:t>
            </a:r>
            <a:r>
              <a:rPr lang="nl-NL" sz="1800" dirty="0" smtClean="0"/>
              <a:t> </a:t>
            </a:r>
            <a:r>
              <a:rPr lang="nl-NL" sz="1800" dirty="0" err="1" smtClean="0"/>
              <a:t>workplace</a:t>
            </a:r>
            <a:r>
              <a:rPr lang="nl-NL" sz="1800" dirty="0" smtClean="0"/>
              <a:t> education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effective</a:t>
            </a:r>
            <a:endParaRPr lang="nl-NL" sz="1800" dirty="0" smtClean="0"/>
          </a:p>
          <a:p>
            <a:pPr marL="457200" indent="-457200">
              <a:buFont typeface="+mj-lt"/>
              <a:buAutoNum type="arabicPeriod"/>
            </a:pPr>
            <a:endParaRPr lang="nl-NL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1800" dirty="0" err="1" smtClean="0"/>
              <a:t>Employers</a:t>
            </a:r>
            <a:r>
              <a:rPr lang="nl-NL" sz="1800" dirty="0" smtClean="0"/>
              <a:t> are </a:t>
            </a:r>
            <a:r>
              <a:rPr lang="nl-NL" sz="1800" dirty="0" err="1" smtClean="0"/>
              <a:t>often</a:t>
            </a:r>
            <a:r>
              <a:rPr lang="nl-NL" sz="1800" dirty="0" smtClean="0"/>
              <a:t> </a:t>
            </a:r>
            <a:r>
              <a:rPr lang="nl-NL" sz="1800" dirty="0" err="1" smtClean="0"/>
              <a:t>hesitant</a:t>
            </a:r>
            <a:r>
              <a:rPr lang="nl-NL" sz="1800" dirty="0" smtClean="0"/>
              <a:t> to </a:t>
            </a:r>
            <a:r>
              <a:rPr lang="nl-NL" sz="1800" dirty="0" err="1" smtClean="0"/>
              <a:t>get</a:t>
            </a:r>
            <a:r>
              <a:rPr lang="nl-NL" sz="1800" dirty="0" smtClean="0"/>
              <a:t> </a:t>
            </a:r>
            <a:r>
              <a:rPr lang="nl-NL" sz="1800" dirty="0" err="1" smtClean="0"/>
              <a:t>involved</a:t>
            </a:r>
            <a:r>
              <a:rPr lang="nl-NL" sz="1800" dirty="0" smtClean="0"/>
              <a:t> in the </a:t>
            </a:r>
            <a:r>
              <a:rPr lang="nl-NL" sz="1800" dirty="0" err="1" smtClean="0"/>
              <a:t>financial</a:t>
            </a:r>
            <a:r>
              <a:rPr lang="nl-NL" sz="1800" dirty="0" smtClean="0"/>
              <a:t> </a:t>
            </a:r>
            <a:r>
              <a:rPr lang="nl-NL" sz="1800" dirty="0" err="1" smtClean="0"/>
              <a:t>wellbeing</a:t>
            </a:r>
            <a:r>
              <a:rPr lang="nl-NL" sz="1800" dirty="0" smtClean="0"/>
              <a:t> of </a:t>
            </a:r>
            <a:r>
              <a:rPr lang="nl-NL" sz="1800" dirty="0" err="1" smtClean="0"/>
              <a:t>their</a:t>
            </a:r>
            <a:r>
              <a:rPr lang="nl-NL" sz="1800" dirty="0" smtClean="0"/>
              <a:t> employees</a:t>
            </a:r>
          </a:p>
          <a:p>
            <a:pPr marL="857250" lvl="1" indent="-457200"/>
            <a:r>
              <a:rPr lang="nl-NL" sz="1400" dirty="0" smtClean="0"/>
              <a:t>Privacy</a:t>
            </a:r>
            <a:r>
              <a:rPr lang="nl-NL" sz="1100" dirty="0" smtClean="0"/>
              <a:t>, </a:t>
            </a:r>
            <a:r>
              <a:rPr lang="nl-NL" sz="1400" dirty="0" err="1" smtClean="0"/>
              <a:t>responsibility</a:t>
            </a:r>
            <a:r>
              <a:rPr lang="nl-NL" sz="1100" dirty="0" smtClean="0"/>
              <a:t>, …</a:t>
            </a:r>
          </a:p>
          <a:p>
            <a:pPr marL="857250" lvl="1" indent="-457200">
              <a:buNone/>
            </a:pPr>
            <a:endParaRPr lang="nl-NL" sz="14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smtClean="0"/>
              <a:t>moneywiseplatform.nl | october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ACB34E-3862-498F-AB9D-1F002C9278F3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 interest for </a:t>
            </a:r>
            <a:r>
              <a:rPr lang="nl-NL" dirty="0" err="1" smtClean="0"/>
              <a:t>employers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2400" dirty="0" err="1" smtClean="0"/>
              <a:t>Advantages</a:t>
            </a:r>
            <a:r>
              <a:rPr lang="nl-NL" sz="2400" dirty="0" smtClean="0"/>
              <a:t> of </a:t>
            </a:r>
            <a:r>
              <a:rPr lang="nl-NL" sz="2400" dirty="0" err="1" smtClean="0"/>
              <a:t>financially</a:t>
            </a:r>
            <a:r>
              <a:rPr lang="nl-NL" sz="2400" dirty="0" smtClean="0"/>
              <a:t> fit employees</a:t>
            </a:r>
          </a:p>
          <a:p>
            <a:pPr algn="l">
              <a:lnSpc>
                <a:spcPct val="150000"/>
              </a:lnSpc>
            </a:pPr>
            <a:endParaRPr lang="nl-NL" sz="2400" dirty="0"/>
          </a:p>
          <a:p>
            <a:pPr algn="l">
              <a:lnSpc>
                <a:spcPct val="150000"/>
              </a:lnSpc>
            </a:pPr>
            <a:endParaRPr lang="nl-NL" sz="2400" dirty="0" smtClean="0"/>
          </a:p>
          <a:p>
            <a:pPr algn="l">
              <a:lnSpc>
                <a:spcPct val="150000"/>
              </a:lnSpc>
            </a:pPr>
            <a:endParaRPr lang="nl-NL" sz="2400" dirty="0" smtClean="0"/>
          </a:p>
          <a:p>
            <a:pPr algn="l">
              <a:lnSpc>
                <a:spcPct val="150000"/>
              </a:lnSpc>
            </a:pPr>
            <a:endParaRPr lang="nl-NL" sz="2400" dirty="0" smtClean="0"/>
          </a:p>
          <a:p>
            <a:pPr algn="l">
              <a:lnSpc>
                <a:spcPct val="150000"/>
              </a:lnSpc>
            </a:pPr>
            <a:endParaRPr lang="nl-NL" sz="2400" dirty="0" smtClean="0"/>
          </a:p>
          <a:p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nr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683568" y="2060848"/>
            <a:ext cx="388843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nl-NL" dirty="0" err="1" smtClean="0">
                <a:solidFill>
                  <a:srgbClr val="28A532"/>
                </a:solidFill>
              </a:rPr>
              <a:t>Lower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sickness</a:t>
            </a:r>
            <a:r>
              <a:rPr lang="nl-NL" dirty="0" smtClean="0">
                <a:solidFill>
                  <a:srgbClr val="28A532"/>
                </a:solidFill>
              </a:rPr>
              <a:t> absence, more </a:t>
            </a:r>
            <a:r>
              <a:rPr lang="nl-NL" dirty="0" err="1" smtClean="0">
                <a:solidFill>
                  <a:srgbClr val="28A532"/>
                </a:solidFill>
              </a:rPr>
              <a:t>concentration</a:t>
            </a:r>
            <a:r>
              <a:rPr lang="nl-NL" dirty="0" smtClean="0">
                <a:solidFill>
                  <a:srgbClr val="28A532"/>
                </a:solidFill>
              </a:rPr>
              <a:t>, </a:t>
            </a:r>
            <a:r>
              <a:rPr lang="nl-NL" dirty="0" err="1" smtClean="0">
                <a:solidFill>
                  <a:srgbClr val="28A532"/>
                </a:solidFill>
              </a:rPr>
              <a:t>security</a:t>
            </a:r>
            <a:r>
              <a:rPr lang="nl-NL" dirty="0" smtClean="0">
                <a:solidFill>
                  <a:srgbClr val="28A532"/>
                </a:solidFill>
              </a:rPr>
              <a:t>, </a:t>
            </a:r>
          </a:p>
          <a:p>
            <a:pPr algn="ctr"/>
            <a:r>
              <a:rPr lang="nl-NL" dirty="0" err="1" smtClean="0">
                <a:solidFill>
                  <a:srgbClr val="28A532"/>
                </a:solidFill>
              </a:rPr>
              <a:t>less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attachment</a:t>
            </a:r>
            <a:r>
              <a:rPr lang="nl-NL" dirty="0" smtClean="0">
                <a:solidFill>
                  <a:srgbClr val="28A532"/>
                </a:solidFill>
              </a:rPr>
              <a:t> of </a:t>
            </a:r>
            <a:r>
              <a:rPr lang="nl-NL" dirty="0" err="1" smtClean="0">
                <a:solidFill>
                  <a:srgbClr val="28A532"/>
                </a:solidFill>
              </a:rPr>
              <a:t>earnings</a:t>
            </a:r>
            <a:endParaRPr lang="nl-NL" dirty="0">
              <a:solidFill>
                <a:srgbClr val="28A532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860032" y="2852936"/>
            <a:ext cx="316835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smtClean="0">
                <a:solidFill>
                  <a:srgbClr val="28A532"/>
                </a:solidFill>
              </a:rPr>
              <a:t>Are more open for education and </a:t>
            </a:r>
            <a:r>
              <a:rPr lang="nl-NL" dirty="0" err="1" smtClean="0">
                <a:solidFill>
                  <a:srgbClr val="28A532"/>
                </a:solidFill>
              </a:rPr>
              <a:t>mobility</a:t>
            </a:r>
            <a:endParaRPr lang="nl-NL" dirty="0">
              <a:solidFill>
                <a:srgbClr val="28A532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043608" y="3717032"/>
            <a:ext cx="280831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smtClean="0">
                <a:solidFill>
                  <a:srgbClr val="28A532"/>
                </a:solidFill>
              </a:rPr>
              <a:t>Are </a:t>
            </a:r>
            <a:r>
              <a:rPr lang="nl-NL" dirty="0" err="1" smtClean="0">
                <a:solidFill>
                  <a:srgbClr val="28A532"/>
                </a:solidFill>
              </a:rPr>
              <a:t>prepared</a:t>
            </a:r>
            <a:r>
              <a:rPr lang="nl-NL" dirty="0" smtClean="0">
                <a:solidFill>
                  <a:srgbClr val="28A532"/>
                </a:solidFill>
              </a:rPr>
              <a:t> for </a:t>
            </a:r>
            <a:r>
              <a:rPr lang="nl-NL" dirty="0" err="1" smtClean="0">
                <a:solidFill>
                  <a:srgbClr val="28A532"/>
                </a:solidFill>
              </a:rPr>
              <a:t>retirement</a:t>
            </a:r>
            <a:r>
              <a:rPr lang="nl-NL" dirty="0" smtClean="0">
                <a:solidFill>
                  <a:srgbClr val="28A532"/>
                </a:solidFill>
              </a:rPr>
              <a:t> and </a:t>
            </a:r>
            <a:r>
              <a:rPr lang="nl-NL" dirty="0" err="1" smtClean="0">
                <a:solidFill>
                  <a:srgbClr val="28A532"/>
                </a:solidFill>
              </a:rPr>
              <a:t>other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life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events</a:t>
            </a:r>
            <a:endParaRPr lang="nl-NL" dirty="0" smtClean="0">
              <a:solidFill>
                <a:srgbClr val="28A532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427984" y="4365104"/>
            <a:ext cx="273630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smtClean="0">
                <a:solidFill>
                  <a:srgbClr val="28A532"/>
                </a:solidFill>
              </a:rPr>
              <a:t>Look </a:t>
            </a:r>
            <a:r>
              <a:rPr lang="nl-NL" dirty="0" err="1" smtClean="0">
                <a:solidFill>
                  <a:srgbClr val="28A532"/>
                </a:solidFill>
              </a:rPr>
              <a:t>ahead</a:t>
            </a:r>
            <a:r>
              <a:rPr lang="nl-NL" dirty="0" smtClean="0">
                <a:solidFill>
                  <a:srgbClr val="28A532"/>
                </a:solidFill>
              </a:rPr>
              <a:t>: </a:t>
            </a:r>
            <a:r>
              <a:rPr lang="nl-NL" dirty="0" err="1" smtClean="0">
                <a:solidFill>
                  <a:srgbClr val="28A532"/>
                </a:solidFill>
              </a:rPr>
              <a:t>employability</a:t>
            </a:r>
            <a:endParaRPr lang="nl-NL" dirty="0">
              <a:solidFill>
                <a:srgbClr val="28A53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experiences</a:t>
            </a:r>
            <a:r>
              <a:rPr lang="nl-NL" dirty="0" smtClean="0"/>
              <a:t> of </a:t>
            </a:r>
            <a:r>
              <a:rPr lang="nl-NL" dirty="0" err="1" smtClean="0"/>
              <a:t>employers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nr</a:t>
            </a:r>
            <a:endParaRPr lang="nl-NL" dirty="0"/>
          </a:p>
        </p:txBody>
      </p:sp>
      <p:pic>
        <p:nvPicPr>
          <p:cNvPr id="6" name="Afbeelding 5" descr="gasu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325638" cy="521607"/>
          </a:xfrm>
          <a:prstGeom prst="rect">
            <a:avLst/>
          </a:prstGeom>
        </p:spPr>
      </p:pic>
      <p:pic>
        <p:nvPicPr>
          <p:cNvPr id="7" name="Afbeelding 6" descr="As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44824"/>
            <a:ext cx="1440160" cy="1440160"/>
          </a:xfrm>
          <a:prstGeom prst="rect">
            <a:avLst/>
          </a:prstGeom>
        </p:spPr>
      </p:pic>
      <p:pic>
        <p:nvPicPr>
          <p:cNvPr id="9" name="Afbeelding 8" descr="Bus Hydre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93096"/>
            <a:ext cx="2294880" cy="1406539"/>
          </a:xfrm>
          <a:prstGeom prst="rect">
            <a:avLst/>
          </a:prstGeom>
        </p:spPr>
      </p:pic>
      <p:pic>
        <p:nvPicPr>
          <p:cNvPr id="11" name="Afbeelding 10" descr="Logo_Belastingdienst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37112"/>
            <a:ext cx="2685973" cy="1492953"/>
          </a:xfrm>
          <a:prstGeom prst="rect">
            <a:avLst/>
          </a:prstGeom>
        </p:spPr>
      </p:pic>
      <p:pic>
        <p:nvPicPr>
          <p:cNvPr id="13" name="Afbeelding 12" descr="logo 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564904"/>
            <a:ext cx="2103154" cy="1104156"/>
          </a:xfrm>
          <a:prstGeom prst="rect">
            <a:avLst/>
          </a:prstGeom>
        </p:spPr>
      </p:pic>
      <p:pic>
        <p:nvPicPr>
          <p:cNvPr id="10" name="Afbeelding 9" descr="ABN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340768"/>
            <a:ext cx="3026841" cy="792908"/>
          </a:xfrm>
          <a:prstGeom prst="rect">
            <a:avLst/>
          </a:prstGeom>
        </p:spPr>
      </p:pic>
      <p:pic>
        <p:nvPicPr>
          <p:cNvPr id="12" name="Afbeelding 11" descr="Shell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2852936"/>
            <a:ext cx="2893183" cy="744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Facts</a:t>
            </a:r>
            <a:r>
              <a:rPr lang="nl-NL" dirty="0" smtClean="0"/>
              <a:t> and </a:t>
            </a:r>
            <a:r>
              <a:rPr lang="nl-NL" dirty="0" err="1" smtClean="0"/>
              <a:t>figures</a:t>
            </a:r>
            <a:r>
              <a:rPr lang="nl-NL" dirty="0" smtClean="0"/>
              <a:t> (</a:t>
            </a:r>
            <a:r>
              <a:rPr lang="nl-NL" dirty="0" err="1" smtClean="0"/>
              <a:t>Nibud</a:t>
            </a:r>
            <a:r>
              <a:rPr lang="nl-NL" dirty="0" smtClean="0"/>
              <a:t>, 2017)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l-NL" sz="2000" u="none" dirty="0" smtClean="0"/>
          </a:p>
          <a:p>
            <a:pPr algn="l"/>
            <a:endParaRPr lang="nl-NL" sz="2000" u="none" dirty="0"/>
          </a:p>
          <a:p>
            <a:pPr algn="l"/>
            <a:endParaRPr lang="nl-NL" sz="2000" u="none" dirty="0" smtClean="0"/>
          </a:p>
          <a:p>
            <a:pPr algn="l"/>
            <a:endParaRPr lang="nl-NL" sz="2000" u="none" dirty="0" smtClean="0"/>
          </a:p>
          <a:p>
            <a:pPr algn="l">
              <a:buFont typeface="Arial" pitchFamily="34" charset="0"/>
              <a:buChar char="•"/>
            </a:pPr>
            <a:endParaRPr lang="nl-NL" sz="2000" u="none" dirty="0" smtClean="0"/>
          </a:p>
          <a:p>
            <a:pPr algn="l">
              <a:buFont typeface="Arial" pitchFamily="34" charset="0"/>
              <a:buChar char="•"/>
            </a:pPr>
            <a:endParaRPr lang="nl-NL" sz="2000" u="none" dirty="0"/>
          </a:p>
          <a:p>
            <a:pPr algn="l">
              <a:buFont typeface="Arial" pitchFamily="34" charset="0"/>
              <a:buChar char="•"/>
            </a:pPr>
            <a:endParaRPr lang="nl-NL" sz="2000" u="none" dirty="0" smtClean="0"/>
          </a:p>
          <a:p>
            <a:pPr algn="l">
              <a:buFont typeface="Arial" pitchFamily="34" charset="0"/>
              <a:buChar char="•"/>
            </a:pPr>
            <a:endParaRPr lang="nl-NL" sz="2000" u="none" dirty="0" smtClean="0"/>
          </a:p>
          <a:p>
            <a:pPr algn="l">
              <a:buFont typeface="Arial" pitchFamily="34" charset="0"/>
              <a:buChar char="•"/>
            </a:pPr>
            <a:endParaRPr lang="nl-NL" sz="2000" u="none" dirty="0"/>
          </a:p>
          <a:p>
            <a:pPr algn="l">
              <a:buFont typeface="Arial" pitchFamily="34" charset="0"/>
              <a:buChar char="•"/>
            </a:pPr>
            <a:endParaRPr lang="nl-NL" sz="2000" u="none" dirty="0"/>
          </a:p>
          <a:p>
            <a:pPr algn="l"/>
            <a:endParaRPr lang="nl-NL" sz="2000" u="none" dirty="0" smtClean="0"/>
          </a:p>
          <a:p>
            <a:pPr algn="l">
              <a:buFont typeface="Arial" pitchFamily="34" charset="0"/>
              <a:buChar char="•"/>
            </a:pPr>
            <a:endParaRPr lang="nl-NL" sz="2000" u="none" dirty="0" smtClean="0"/>
          </a:p>
          <a:p>
            <a:pPr algn="l">
              <a:buFont typeface="Arial" pitchFamily="34" charset="0"/>
              <a:buChar char="•"/>
            </a:pPr>
            <a:endParaRPr lang="nl-NL" sz="2000" u="non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nr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4788024" y="4221088"/>
            <a:ext cx="338437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smtClean="0">
                <a:solidFill>
                  <a:srgbClr val="641C76"/>
                </a:solidFill>
              </a:rPr>
              <a:t>62% of the </a:t>
            </a:r>
            <a:r>
              <a:rPr lang="nl-NL" dirty="0" err="1" smtClean="0">
                <a:solidFill>
                  <a:srgbClr val="641C76"/>
                </a:solidFill>
              </a:rPr>
              <a:t>employers</a:t>
            </a:r>
            <a:r>
              <a:rPr lang="nl-NL" dirty="0" smtClean="0">
                <a:solidFill>
                  <a:srgbClr val="641C76"/>
                </a:solidFill>
              </a:rPr>
              <a:t> has employees </a:t>
            </a:r>
            <a:r>
              <a:rPr lang="nl-NL" dirty="0" err="1" smtClean="0">
                <a:solidFill>
                  <a:srgbClr val="641C76"/>
                </a:solidFill>
              </a:rPr>
              <a:t>with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financial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distress</a:t>
            </a:r>
            <a:endParaRPr lang="nl-NL" dirty="0">
              <a:solidFill>
                <a:srgbClr val="641C7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788024" y="2708920"/>
            <a:ext cx="381642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err="1" smtClean="0">
                <a:solidFill>
                  <a:srgbClr val="641C76"/>
                </a:solidFill>
              </a:rPr>
              <a:t>Nearly</a:t>
            </a:r>
            <a:r>
              <a:rPr lang="nl-NL" dirty="0" smtClean="0">
                <a:solidFill>
                  <a:srgbClr val="641C76"/>
                </a:solidFill>
              </a:rPr>
              <a:t> 50% of the </a:t>
            </a:r>
            <a:r>
              <a:rPr lang="nl-NL" dirty="0" err="1" smtClean="0">
                <a:solidFill>
                  <a:srgbClr val="641C76"/>
                </a:solidFill>
              </a:rPr>
              <a:t>companies</a:t>
            </a:r>
            <a:r>
              <a:rPr lang="nl-NL" dirty="0" smtClean="0">
                <a:solidFill>
                  <a:srgbClr val="641C76"/>
                </a:solidFill>
              </a:rPr>
              <a:t> has to deal </a:t>
            </a:r>
            <a:r>
              <a:rPr lang="nl-NL" dirty="0" err="1" smtClean="0">
                <a:solidFill>
                  <a:srgbClr val="641C76"/>
                </a:solidFill>
              </a:rPr>
              <a:t>with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attachment</a:t>
            </a:r>
            <a:r>
              <a:rPr lang="nl-NL" dirty="0" smtClean="0">
                <a:solidFill>
                  <a:srgbClr val="641C76"/>
                </a:solidFill>
              </a:rPr>
              <a:t> of </a:t>
            </a:r>
            <a:r>
              <a:rPr lang="nl-NL" dirty="0" err="1" smtClean="0">
                <a:solidFill>
                  <a:srgbClr val="641C76"/>
                </a:solidFill>
              </a:rPr>
              <a:t>earnings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endParaRPr lang="nl-NL" dirty="0">
              <a:solidFill>
                <a:srgbClr val="641C76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627784" y="1268760"/>
            <a:ext cx="403244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nl-NL" dirty="0" err="1" smtClean="0">
                <a:solidFill>
                  <a:srgbClr val="641C76"/>
                </a:solidFill>
              </a:rPr>
              <a:t>An</a:t>
            </a:r>
            <a:r>
              <a:rPr lang="nl-NL" dirty="0" smtClean="0">
                <a:solidFill>
                  <a:srgbClr val="641C76"/>
                </a:solidFill>
              </a:rPr>
              <a:t> employee </a:t>
            </a:r>
            <a:r>
              <a:rPr lang="nl-NL" dirty="0" err="1" smtClean="0">
                <a:solidFill>
                  <a:srgbClr val="641C76"/>
                </a:solidFill>
              </a:rPr>
              <a:t>with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financial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problems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costs</a:t>
            </a:r>
            <a:r>
              <a:rPr lang="nl-NL" dirty="0" smtClean="0">
                <a:solidFill>
                  <a:srgbClr val="641C76"/>
                </a:solidFill>
              </a:rPr>
              <a:t> the </a:t>
            </a:r>
            <a:r>
              <a:rPr lang="nl-NL" dirty="0" err="1" smtClean="0">
                <a:solidFill>
                  <a:srgbClr val="641C76"/>
                </a:solidFill>
              </a:rPr>
              <a:t>employer</a:t>
            </a:r>
            <a:r>
              <a:rPr lang="nl-NL" dirty="0" smtClean="0">
                <a:solidFill>
                  <a:srgbClr val="641C76"/>
                </a:solidFill>
              </a:rPr>
              <a:t> € 13.000 (</a:t>
            </a:r>
            <a:r>
              <a:rPr lang="nl-NL" dirty="0" err="1" smtClean="0">
                <a:solidFill>
                  <a:srgbClr val="641C76"/>
                </a:solidFill>
              </a:rPr>
              <a:t>administration</a:t>
            </a:r>
            <a:r>
              <a:rPr lang="nl-NL" dirty="0" smtClean="0">
                <a:solidFill>
                  <a:srgbClr val="641C76"/>
                </a:solidFill>
              </a:rPr>
              <a:t>, </a:t>
            </a:r>
            <a:r>
              <a:rPr lang="nl-NL" dirty="0" err="1" smtClean="0">
                <a:solidFill>
                  <a:srgbClr val="641C76"/>
                </a:solidFill>
              </a:rPr>
              <a:t>illness</a:t>
            </a:r>
            <a:r>
              <a:rPr lang="nl-NL" dirty="0" smtClean="0">
                <a:solidFill>
                  <a:srgbClr val="641C76"/>
                </a:solidFill>
              </a:rPr>
              <a:t>, </a:t>
            </a:r>
            <a:r>
              <a:rPr lang="nl-NL" dirty="0" err="1" smtClean="0">
                <a:solidFill>
                  <a:srgbClr val="641C76"/>
                </a:solidFill>
              </a:rPr>
              <a:t>productivity</a:t>
            </a:r>
            <a:r>
              <a:rPr lang="nl-NL" dirty="0" smtClean="0">
                <a:solidFill>
                  <a:srgbClr val="641C76"/>
                </a:solidFill>
              </a:rPr>
              <a:t> loss, ..)</a:t>
            </a:r>
            <a:endParaRPr lang="nl-NL" dirty="0">
              <a:solidFill>
                <a:srgbClr val="641C76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899592" y="4581128"/>
            <a:ext cx="3096344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641C76"/>
                </a:solidFill>
              </a:rPr>
              <a:t>More </a:t>
            </a:r>
            <a:r>
              <a:rPr lang="nl-NL" dirty="0" err="1" smtClean="0">
                <a:solidFill>
                  <a:srgbClr val="641C76"/>
                </a:solidFill>
              </a:rPr>
              <a:t>than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one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third</a:t>
            </a:r>
            <a:r>
              <a:rPr lang="nl-NL" dirty="0" smtClean="0">
                <a:solidFill>
                  <a:srgbClr val="641C76"/>
                </a:solidFill>
              </a:rPr>
              <a:t> of employees has </a:t>
            </a:r>
            <a:r>
              <a:rPr lang="nl-NL" dirty="0" err="1" smtClean="0">
                <a:solidFill>
                  <a:srgbClr val="641C76"/>
                </a:solidFill>
              </a:rPr>
              <a:t>difficulties</a:t>
            </a:r>
            <a:r>
              <a:rPr lang="nl-NL" dirty="0" smtClean="0">
                <a:solidFill>
                  <a:srgbClr val="641C76"/>
                </a:solidFill>
              </a:rPr>
              <a:t> to </a:t>
            </a:r>
            <a:r>
              <a:rPr lang="nl-NL" dirty="0" err="1" smtClean="0">
                <a:solidFill>
                  <a:srgbClr val="641C76"/>
                </a:solidFill>
              </a:rPr>
              <a:t>make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ends</a:t>
            </a:r>
            <a:r>
              <a:rPr lang="nl-NL" dirty="0" smtClean="0">
                <a:solidFill>
                  <a:srgbClr val="641C76"/>
                </a:solidFill>
              </a:rPr>
              <a:t> meet</a:t>
            </a:r>
            <a:endParaRPr lang="nl-NL" dirty="0">
              <a:solidFill>
                <a:srgbClr val="641C76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539552" y="2492896"/>
            <a:ext cx="3600400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err="1" smtClean="0">
                <a:solidFill>
                  <a:srgbClr val="641C76"/>
                </a:solidFill>
              </a:rPr>
              <a:t>App</a:t>
            </a:r>
            <a:r>
              <a:rPr lang="nl-NL" dirty="0" smtClean="0">
                <a:solidFill>
                  <a:srgbClr val="641C76"/>
                </a:solidFill>
              </a:rPr>
              <a:t>. 40% of the </a:t>
            </a:r>
            <a:r>
              <a:rPr lang="nl-NL" dirty="0" err="1" smtClean="0">
                <a:solidFill>
                  <a:srgbClr val="641C76"/>
                </a:solidFill>
              </a:rPr>
              <a:t>applications</a:t>
            </a:r>
            <a:r>
              <a:rPr lang="nl-NL" dirty="0" smtClean="0">
                <a:solidFill>
                  <a:srgbClr val="641C76"/>
                </a:solidFill>
              </a:rPr>
              <a:t> for </a:t>
            </a:r>
            <a:r>
              <a:rPr lang="nl-NL" dirty="0" err="1" smtClean="0">
                <a:solidFill>
                  <a:srgbClr val="641C76"/>
                </a:solidFill>
              </a:rPr>
              <a:t>debt</a:t>
            </a:r>
            <a:r>
              <a:rPr lang="nl-NL" dirty="0" smtClean="0">
                <a:solidFill>
                  <a:srgbClr val="641C76"/>
                </a:solidFill>
              </a:rPr>
              <a:t> counseling comes </a:t>
            </a:r>
            <a:r>
              <a:rPr lang="nl-NL" dirty="0" err="1" smtClean="0">
                <a:solidFill>
                  <a:srgbClr val="641C76"/>
                </a:solidFill>
              </a:rPr>
              <a:t>from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employed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people</a:t>
            </a:r>
            <a:endParaRPr lang="nl-NL" dirty="0">
              <a:solidFill>
                <a:srgbClr val="641C7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employers</a:t>
            </a:r>
            <a:r>
              <a:rPr lang="nl-NL" dirty="0" smtClean="0"/>
              <a:t> do?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nr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5076056" y="3284984"/>
            <a:ext cx="280831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err="1" smtClean="0">
                <a:solidFill>
                  <a:srgbClr val="28A532"/>
                </a:solidFill>
              </a:rPr>
              <a:t>Prevention</a:t>
            </a:r>
            <a:r>
              <a:rPr lang="nl-NL" dirty="0" smtClean="0">
                <a:solidFill>
                  <a:srgbClr val="28A532"/>
                </a:solidFill>
              </a:rPr>
              <a:t>: </a:t>
            </a:r>
            <a:r>
              <a:rPr lang="nl-NL" dirty="0" err="1" smtClean="0">
                <a:solidFill>
                  <a:srgbClr val="28A532"/>
                </a:solidFill>
              </a:rPr>
              <a:t>financial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health</a:t>
            </a:r>
            <a:r>
              <a:rPr lang="nl-NL" dirty="0" smtClean="0">
                <a:solidFill>
                  <a:srgbClr val="28A532"/>
                </a:solidFill>
              </a:rPr>
              <a:t> check</a:t>
            </a:r>
            <a:endParaRPr lang="nl-NL" dirty="0">
              <a:solidFill>
                <a:srgbClr val="28A53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644008" y="1268760"/>
            <a:ext cx="3744416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err="1" smtClean="0">
                <a:solidFill>
                  <a:srgbClr val="28A532"/>
                </a:solidFill>
              </a:rPr>
              <a:t>Think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along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with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life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events</a:t>
            </a:r>
            <a:endParaRPr lang="nl-NL" dirty="0" smtClean="0">
              <a:solidFill>
                <a:srgbClr val="28A532"/>
              </a:solidFill>
            </a:endParaRPr>
          </a:p>
          <a:p>
            <a:pPr algn="ctr"/>
            <a:r>
              <a:rPr lang="nl-NL" dirty="0" smtClean="0">
                <a:solidFill>
                  <a:srgbClr val="28A532"/>
                </a:solidFill>
              </a:rPr>
              <a:t>(</a:t>
            </a:r>
            <a:r>
              <a:rPr lang="nl-NL" dirty="0" err="1" smtClean="0">
                <a:solidFill>
                  <a:srgbClr val="28A532"/>
                </a:solidFill>
              </a:rPr>
              <a:t>buying</a:t>
            </a:r>
            <a:r>
              <a:rPr lang="nl-NL" dirty="0" smtClean="0">
                <a:solidFill>
                  <a:srgbClr val="28A532"/>
                </a:solidFill>
              </a:rPr>
              <a:t> a house, </a:t>
            </a:r>
            <a:r>
              <a:rPr lang="nl-NL" dirty="0" err="1" smtClean="0">
                <a:solidFill>
                  <a:srgbClr val="28A532"/>
                </a:solidFill>
              </a:rPr>
              <a:t>having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children</a:t>
            </a:r>
            <a:r>
              <a:rPr lang="nl-NL" dirty="0" smtClean="0">
                <a:solidFill>
                  <a:srgbClr val="28A532"/>
                </a:solidFill>
              </a:rPr>
              <a:t>, </a:t>
            </a:r>
            <a:r>
              <a:rPr lang="nl-NL" dirty="0" err="1" smtClean="0">
                <a:solidFill>
                  <a:srgbClr val="28A532"/>
                </a:solidFill>
              </a:rPr>
              <a:t>illness</a:t>
            </a:r>
            <a:r>
              <a:rPr lang="nl-NL" dirty="0" smtClean="0">
                <a:solidFill>
                  <a:srgbClr val="28A532"/>
                </a:solidFill>
              </a:rPr>
              <a:t>, </a:t>
            </a:r>
            <a:r>
              <a:rPr lang="nl-NL" dirty="0" err="1" smtClean="0">
                <a:solidFill>
                  <a:srgbClr val="28A532"/>
                </a:solidFill>
              </a:rPr>
              <a:t>unemployement</a:t>
            </a:r>
            <a:r>
              <a:rPr lang="nl-NL" dirty="0" smtClean="0">
                <a:solidFill>
                  <a:srgbClr val="28A532"/>
                </a:solidFill>
              </a:rPr>
              <a:t> of partner, </a:t>
            </a:r>
            <a:r>
              <a:rPr lang="nl-NL" dirty="0" err="1" smtClean="0">
                <a:solidFill>
                  <a:srgbClr val="28A532"/>
                </a:solidFill>
              </a:rPr>
              <a:t>illness</a:t>
            </a:r>
            <a:r>
              <a:rPr lang="nl-NL" dirty="0" smtClean="0">
                <a:solidFill>
                  <a:srgbClr val="28A532"/>
                </a:solidFill>
              </a:rPr>
              <a:t> of partner, …)</a:t>
            </a:r>
            <a:endParaRPr lang="nl-NL" dirty="0">
              <a:solidFill>
                <a:srgbClr val="28A532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67544" y="1268760"/>
            <a:ext cx="331236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dirty="0" err="1" smtClean="0">
                <a:solidFill>
                  <a:srgbClr val="28A532"/>
                </a:solidFill>
              </a:rPr>
              <a:t>Debts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or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attachment</a:t>
            </a:r>
            <a:r>
              <a:rPr lang="nl-NL" dirty="0" smtClean="0">
                <a:solidFill>
                  <a:srgbClr val="28A532"/>
                </a:solidFill>
              </a:rPr>
              <a:t> of </a:t>
            </a:r>
            <a:r>
              <a:rPr lang="nl-NL" dirty="0" err="1" smtClean="0">
                <a:solidFill>
                  <a:srgbClr val="28A532"/>
                </a:solidFill>
              </a:rPr>
              <a:t>earnings</a:t>
            </a:r>
            <a:r>
              <a:rPr lang="nl-NL" dirty="0" smtClean="0">
                <a:solidFill>
                  <a:srgbClr val="28A532"/>
                </a:solidFill>
              </a:rPr>
              <a:t>: </a:t>
            </a:r>
            <a:r>
              <a:rPr lang="nl-NL" dirty="0" err="1" smtClean="0">
                <a:solidFill>
                  <a:srgbClr val="28A532"/>
                </a:solidFill>
              </a:rPr>
              <a:t>refer</a:t>
            </a:r>
            <a:r>
              <a:rPr lang="nl-NL" dirty="0" smtClean="0">
                <a:solidFill>
                  <a:srgbClr val="28A532"/>
                </a:solidFill>
              </a:rPr>
              <a:t> to budget coach, </a:t>
            </a:r>
            <a:r>
              <a:rPr lang="nl-NL" dirty="0" err="1" smtClean="0">
                <a:solidFill>
                  <a:srgbClr val="28A532"/>
                </a:solidFill>
              </a:rPr>
              <a:t>debt</a:t>
            </a:r>
            <a:r>
              <a:rPr lang="nl-NL" dirty="0" smtClean="0">
                <a:solidFill>
                  <a:srgbClr val="28A532"/>
                </a:solidFill>
              </a:rPr>
              <a:t> counseling (</a:t>
            </a:r>
            <a:r>
              <a:rPr lang="nl-NL" dirty="0" err="1" smtClean="0">
                <a:solidFill>
                  <a:srgbClr val="28A532"/>
                </a:solidFill>
              </a:rPr>
              <a:t>local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community</a:t>
            </a:r>
            <a:r>
              <a:rPr lang="nl-NL" dirty="0" smtClean="0">
                <a:solidFill>
                  <a:srgbClr val="28A532"/>
                </a:solidFill>
              </a:rPr>
              <a:t>)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971600" y="3645024"/>
            <a:ext cx="302433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dirty="0" smtClean="0">
                <a:solidFill>
                  <a:srgbClr val="28A532"/>
                </a:solidFill>
              </a:rPr>
              <a:t>Financial </a:t>
            </a:r>
            <a:r>
              <a:rPr lang="nl-NL" dirty="0" err="1" smtClean="0">
                <a:solidFill>
                  <a:srgbClr val="28A532"/>
                </a:solidFill>
              </a:rPr>
              <a:t>advise</a:t>
            </a:r>
            <a:r>
              <a:rPr lang="nl-NL" dirty="0" smtClean="0">
                <a:solidFill>
                  <a:srgbClr val="28A532"/>
                </a:solidFill>
              </a:rPr>
              <a:t> for </a:t>
            </a:r>
            <a:r>
              <a:rPr lang="nl-NL" dirty="0" err="1" smtClean="0">
                <a:solidFill>
                  <a:srgbClr val="28A532"/>
                </a:solidFill>
              </a:rPr>
              <a:t>retirement</a:t>
            </a:r>
            <a:r>
              <a:rPr lang="nl-NL" dirty="0" smtClean="0">
                <a:solidFill>
                  <a:srgbClr val="28A532"/>
                </a:solidFill>
              </a:rPr>
              <a:t>, </a:t>
            </a:r>
            <a:r>
              <a:rPr lang="nl-NL" dirty="0" err="1" smtClean="0">
                <a:solidFill>
                  <a:srgbClr val="28A532"/>
                </a:solidFill>
              </a:rPr>
              <a:t>mobility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or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dismissal</a:t>
            </a:r>
            <a:r>
              <a:rPr lang="nl-NL" dirty="0" smtClean="0">
                <a:solidFill>
                  <a:srgbClr val="28A532"/>
                </a:solidFill>
              </a:rPr>
              <a:t>)</a:t>
            </a:r>
            <a:endParaRPr lang="nl-NL" dirty="0">
              <a:solidFill>
                <a:srgbClr val="28A532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195736" y="5085184"/>
            <a:ext cx="388843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smtClean="0">
                <a:solidFill>
                  <a:srgbClr val="28A532"/>
                </a:solidFill>
              </a:rPr>
              <a:t>Provide </a:t>
            </a:r>
            <a:r>
              <a:rPr lang="nl-NL" dirty="0" err="1" smtClean="0">
                <a:solidFill>
                  <a:srgbClr val="28A532"/>
                </a:solidFill>
              </a:rPr>
              <a:t>information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on</a:t>
            </a:r>
            <a:r>
              <a:rPr lang="nl-NL" dirty="0" smtClean="0">
                <a:solidFill>
                  <a:srgbClr val="28A532"/>
                </a:solidFill>
              </a:rPr>
              <a:t> intranet, folders, HR </a:t>
            </a:r>
            <a:r>
              <a:rPr lang="nl-NL" dirty="0" err="1" smtClean="0">
                <a:solidFill>
                  <a:srgbClr val="28A532"/>
                </a:solidFill>
              </a:rPr>
              <a:t>division</a:t>
            </a:r>
            <a:r>
              <a:rPr lang="nl-NL" dirty="0" smtClean="0">
                <a:solidFill>
                  <a:srgbClr val="28A532"/>
                </a:solidFill>
              </a:rPr>
              <a:t>, </a:t>
            </a:r>
            <a:r>
              <a:rPr lang="nl-NL" dirty="0" err="1" smtClean="0">
                <a:solidFill>
                  <a:srgbClr val="28A532"/>
                </a:solidFill>
              </a:rPr>
              <a:t>company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medical</a:t>
            </a:r>
            <a:r>
              <a:rPr lang="nl-NL" dirty="0" smtClean="0">
                <a:solidFill>
                  <a:srgbClr val="28A532"/>
                </a:solidFill>
              </a:rPr>
              <a:t> </a:t>
            </a:r>
            <a:r>
              <a:rPr lang="nl-NL" dirty="0" err="1" smtClean="0">
                <a:solidFill>
                  <a:srgbClr val="28A532"/>
                </a:solidFill>
              </a:rPr>
              <a:t>officer</a:t>
            </a:r>
            <a:r>
              <a:rPr lang="nl-NL" dirty="0" smtClean="0">
                <a:solidFill>
                  <a:srgbClr val="28A532"/>
                </a:solidFill>
              </a:rPr>
              <a:t>, …</a:t>
            </a:r>
            <a:endParaRPr lang="nl-NL" dirty="0">
              <a:solidFill>
                <a:srgbClr val="28A53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nl-NL" sz="2400" i="1" dirty="0" smtClean="0">
              <a:solidFill>
                <a:srgbClr val="641C76"/>
              </a:solidFill>
            </a:endParaRPr>
          </a:p>
          <a:p>
            <a:pPr algn="ctr">
              <a:buNone/>
            </a:pPr>
            <a:endParaRPr lang="nl-NL" sz="2400" i="1" dirty="0" smtClean="0">
              <a:solidFill>
                <a:srgbClr val="641C76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nl-NL" dirty="0" smtClean="0"/>
          </a:p>
          <a:p>
            <a:pPr lvl="1">
              <a:buFont typeface="Wingdings" pitchFamily="2" charset="2"/>
              <a:buChar char="Ø"/>
            </a:pPr>
            <a:endParaRPr lang="nl-NL" dirty="0" smtClean="0"/>
          </a:p>
          <a:p>
            <a:pPr lvl="1">
              <a:buFont typeface="Wingdings" pitchFamily="2" charset="2"/>
              <a:buChar char="Ø"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ACB34E-3862-498F-AB9D-1F002C9278F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Financially</a:t>
            </a:r>
            <a:r>
              <a:rPr lang="nl-NL" dirty="0" smtClean="0"/>
              <a:t> </a:t>
            </a:r>
            <a:r>
              <a:rPr lang="nl-NL" dirty="0" err="1" smtClean="0"/>
              <a:t>healthy</a:t>
            </a:r>
            <a:r>
              <a:rPr lang="nl-NL" dirty="0" smtClean="0"/>
              <a:t> </a:t>
            </a:r>
            <a:r>
              <a:rPr lang="nl-NL" smtClean="0"/>
              <a:t>employees website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257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3923928" y="1268760"/>
            <a:ext cx="496855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dirty="0" smtClean="0"/>
              <a:t>Website for </a:t>
            </a:r>
            <a:r>
              <a:rPr lang="nl-NL" dirty="0" err="1" smtClean="0"/>
              <a:t>employers</a:t>
            </a:r>
            <a:r>
              <a:rPr lang="nl-NL" dirty="0" smtClean="0"/>
              <a:t> </a:t>
            </a:r>
            <a:r>
              <a:rPr lang="nl-NL" dirty="0" err="1" smtClean="0"/>
              <a:t>including</a:t>
            </a:r>
            <a:r>
              <a:rPr lang="nl-NL" dirty="0" smtClean="0"/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Signalling</a:t>
            </a:r>
            <a:r>
              <a:rPr lang="nl-NL" dirty="0" smtClean="0"/>
              <a:t> tools: </a:t>
            </a:r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recognize</a:t>
            </a:r>
            <a:r>
              <a:rPr lang="nl-NL" dirty="0" smtClean="0"/>
              <a:t> </a:t>
            </a:r>
            <a:r>
              <a:rPr lang="nl-NL" dirty="0" err="1" smtClean="0"/>
              <a:t>financial</a:t>
            </a:r>
            <a:r>
              <a:rPr lang="nl-NL" dirty="0" smtClean="0"/>
              <a:t> </a:t>
            </a:r>
            <a:r>
              <a:rPr lang="nl-NL" dirty="0" err="1" smtClean="0"/>
              <a:t>distress</a:t>
            </a:r>
            <a:r>
              <a:rPr lang="nl-NL" dirty="0" smtClean="0"/>
              <a:t>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smtClean="0"/>
              <a:t> Checklist per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event</a:t>
            </a:r>
            <a:endParaRPr lang="nl-NL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smtClean="0"/>
              <a:t> Tips to have the </a:t>
            </a:r>
            <a:r>
              <a:rPr lang="nl-NL" dirty="0" err="1" smtClean="0"/>
              <a:t>conversation</a:t>
            </a:r>
            <a:endParaRPr lang="nl-NL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Referral</a:t>
            </a:r>
            <a:r>
              <a:rPr lang="nl-NL" dirty="0" smtClean="0"/>
              <a:t> tool to counseling, </a:t>
            </a:r>
            <a:r>
              <a:rPr lang="nl-NL" dirty="0" err="1" smtClean="0"/>
              <a:t>advice</a:t>
            </a:r>
            <a:r>
              <a:rPr lang="nl-NL" dirty="0" smtClean="0"/>
              <a:t>, help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err="1" smtClean="0"/>
              <a:t>Information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attachment</a:t>
            </a:r>
            <a:r>
              <a:rPr lang="nl-NL" dirty="0" smtClean="0"/>
              <a:t> of </a:t>
            </a:r>
            <a:r>
              <a:rPr lang="nl-NL" dirty="0" err="1" smtClean="0"/>
              <a:t>earnings</a:t>
            </a:r>
            <a:endParaRPr lang="nl-NL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Behavioral</a:t>
            </a:r>
            <a:r>
              <a:rPr lang="nl-NL" dirty="0" smtClean="0"/>
              <a:t> </a:t>
            </a:r>
            <a:r>
              <a:rPr lang="nl-NL" dirty="0" err="1" smtClean="0"/>
              <a:t>insights</a:t>
            </a:r>
            <a:r>
              <a:rPr lang="nl-NL" dirty="0" smtClean="0"/>
              <a:t> and </a:t>
            </a:r>
            <a:r>
              <a:rPr lang="nl-NL" dirty="0" err="1" smtClean="0"/>
              <a:t>organisation</a:t>
            </a:r>
            <a:r>
              <a:rPr lang="nl-NL" dirty="0" smtClean="0"/>
              <a:t> tips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LinkedIn</a:t>
            </a:r>
            <a:r>
              <a:rPr lang="nl-NL" dirty="0" smtClean="0"/>
              <a:t> page and </a:t>
            </a:r>
            <a:r>
              <a:rPr lang="nl-NL" dirty="0" err="1" smtClean="0"/>
              <a:t>news</a:t>
            </a:r>
            <a:r>
              <a:rPr lang="nl-NL" dirty="0" smtClean="0"/>
              <a:t> letter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1907704" y="4869160"/>
            <a:ext cx="403244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dirty="0" err="1" smtClean="0">
                <a:solidFill>
                  <a:srgbClr val="641C76"/>
                </a:solidFill>
              </a:rPr>
              <a:t>Strategic</a:t>
            </a:r>
            <a:r>
              <a:rPr lang="nl-NL" dirty="0" smtClean="0">
                <a:solidFill>
                  <a:srgbClr val="641C76"/>
                </a:solidFill>
              </a:rPr>
              <a:t> goal: </a:t>
            </a:r>
            <a:r>
              <a:rPr lang="nl-NL" dirty="0" err="1" smtClean="0">
                <a:solidFill>
                  <a:srgbClr val="641C76"/>
                </a:solidFill>
              </a:rPr>
              <a:t>making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financial</a:t>
            </a:r>
            <a:r>
              <a:rPr lang="nl-NL" dirty="0" smtClean="0">
                <a:solidFill>
                  <a:srgbClr val="641C76"/>
                </a:solidFill>
              </a:rPr>
              <a:t> </a:t>
            </a:r>
            <a:r>
              <a:rPr lang="nl-NL" dirty="0" err="1" smtClean="0">
                <a:solidFill>
                  <a:srgbClr val="641C76"/>
                </a:solidFill>
              </a:rPr>
              <a:t>health</a:t>
            </a:r>
            <a:r>
              <a:rPr lang="nl-NL" dirty="0" smtClean="0">
                <a:solidFill>
                  <a:srgbClr val="641C76"/>
                </a:solidFill>
              </a:rPr>
              <a:t> part of HR </a:t>
            </a:r>
            <a:r>
              <a:rPr lang="nl-NL" dirty="0" err="1" smtClean="0">
                <a:solidFill>
                  <a:srgbClr val="641C76"/>
                </a:solidFill>
              </a:rPr>
              <a:t>policy</a:t>
            </a:r>
            <a:endParaRPr lang="nl-NL" dirty="0">
              <a:solidFill>
                <a:srgbClr val="641C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homepage.PN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rcRect t="9408" b="9408"/>
          <a:stretch>
            <a:fillRect/>
          </a:stretch>
        </p:blipFill>
        <p:spPr>
          <a:xfrm>
            <a:off x="1043608" y="0"/>
            <a:ext cx="8004381" cy="6003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G basis">
  <a:themeElements>
    <a:clrScheme name="WIG">
      <a:dk1>
        <a:srgbClr val="000000"/>
      </a:dk1>
      <a:lt1>
        <a:sysClr val="window" lastClr="FFFFFF"/>
      </a:lt1>
      <a:dk2>
        <a:srgbClr val="641C76"/>
      </a:dk2>
      <a:lt2>
        <a:srgbClr val="FFFFFF"/>
      </a:lt2>
      <a:accent1>
        <a:srgbClr val="641C76"/>
      </a:accent1>
      <a:accent2>
        <a:srgbClr val="28A532"/>
      </a:accent2>
      <a:accent3>
        <a:srgbClr val="C8005A"/>
      </a:accent3>
      <a:accent4>
        <a:srgbClr val="FFC800"/>
      </a:accent4>
      <a:accent5>
        <a:srgbClr val="FFFFFF"/>
      </a:accent5>
      <a:accent6>
        <a:srgbClr val="FFFFFF"/>
      </a:accent6>
      <a:hlink>
        <a:srgbClr val="28A532"/>
      </a:hlink>
      <a:folHlink>
        <a:srgbClr val="800080"/>
      </a:folHlink>
    </a:clrScheme>
    <a:fontScheme name="WI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abdfbcfcc34b0db2b26427245c13c6 xmlns="ddbd984f-848b-4d59-a9eb-1760df3af461" xsi:nil="true"/>
    <eShareHorizProjTaxHTField0 xmlns="422d9e62-c95f-4be8-bc96-fc16e6e7af15" xsi:nil="true"/>
    <OECDAllRelatedUsers xmlns="422d9e62-c95f-4be8-bc96-fc16e6e7af15">
      <UserInfo>
        <DisplayName/>
        <AccountId xsi:nil="true"/>
        <AccountType/>
      </UserInfo>
    </OECDAllRelatedUsers>
    <OECDTagsCache xmlns="ddbd984f-848b-4d59-a9eb-1760df3af461" xsi:nil="true"/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2015-16</TermName>
          <TermId xmlns="http://schemas.microsoft.com/office/infopath/2007/PartnerControls">a7b4e2ad-5b69-49d9-a265-a98e355e26b9</TermId>
        </TermInfo>
      </Terms>
    </eSharePWBTaxHTField0>
    <OECDSharingStatus xmlns="ddbd984f-848b-4d59-a9eb-1760df3af461" xsi:nil="true"/>
    <OECDCommunityDocumentURL xmlns="ddbd984f-848b-4d59-a9eb-1760df3af461" xsi:nil="true"/>
    <OECDMeetingDate xmlns="54c4cd27-f286-408f-9ce0-33c1e0f3ab39" xsi:nil="true"/>
    <OECDPinnedBy xmlns="ddbd984f-848b-4d59-a9eb-1760df3af461">
      <UserInfo>
        <DisplayName/>
        <AccountId xsi:nil="true"/>
        <AccountType/>
      </UserInfo>
    </OECDPinnedBy>
    <cdaa264386b64a5eb3931631587e1776 xmlns="422d9e62-c95f-4be8-bc96-fc16e6e7af15">
      <Terms xmlns="http://schemas.microsoft.com/office/infopath/2007/PartnerControls"/>
    </cdaa264386b64a5eb3931631587e1776>
    <nbb885e32ada4fa18483bd70230d535b xmlns="ddbd984f-848b-4d59-a9eb-1760df3af46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DAF/FIN</TermName>
          <TermId xmlns="http://schemas.microsoft.com/office/infopath/2007/PartnerControls">894dfadc-16c3-441c-840d-02ae3778bf04</TermId>
        </TermInfo>
      </Terms>
    </nbb885e32ada4fa18483bd70230d535b>
    <OECDExpirationDate xmlns="422d9e62-c95f-4be8-bc96-fc16e6e7af15" xsi:nil="true"/>
    <OECDProjectMembers xmlns="ddbd984f-848b-4d59-a9eb-1760df3af461">
      <UserInfo>
        <DisplayName>HUXLEY Jennah, DAF/FIN</DisplayName>
        <AccountId>301</AccountId>
        <AccountType/>
      </UserInfo>
      <UserInfo>
        <DisplayName>MONTICONE Chiara, DAF/FIN</DisplayName>
        <AccountId>355</AccountId>
        <AccountType/>
      </UserInfo>
      <UserInfo>
        <DisplayName>ATKINSON Adele, DAF/FIN</DisplayName>
        <AccountId>335</AccountId>
        <AccountType/>
      </UserInfo>
      <UserInfo>
        <DisplayName>LOPEZ-TREUSSART Teresita Kelly, DAF/FIN</DisplayName>
        <AccountId>776</AccountId>
        <AccountType/>
      </UserInfo>
      <UserInfo>
        <DisplayName>D'ADDIO Anna, DAF/FIN</DisplayName>
        <AccountId>989</AccountId>
        <AccountType/>
      </UserInfo>
      <UserInfo>
        <DisplayName>GRIFONI Andrea, DAF/FIN</DisplayName>
        <AccountId>385</AccountId>
        <AccountType/>
      </UserInfo>
      <UserInfo>
        <DisplayName>GARNIER Karena, DAF/FATF</DisplayName>
        <AccountId>314</AccountId>
        <AccountType/>
      </UserInfo>
      <UserInfo>
        <DisplayName>ARBEL Pauline, CFE/CMU</DisplayName>
        <AccountId>632</AccountId>
        <AccountType/>
      </UserInfo>
      <UserInfo>
        <DisplayName>ALFONSO Francesco, DAF/FIN</DisplayName>
        <AccountId>1163</AccountId>
        <AccountType/>
      </UserInfo>
      <UserInfo>
        <DisplayName>CUPELLO Paloma, DAF/FIN</DisplayName>
        <AccountId>1543</AccountId>
        <AccountType/>
      </UserInfo>
      <UserInfo>
        <DisplayName>DROUILLON Françoise, DAF</DisplayName>
        <AccountId>1590</AccountId>
        <AccountType/>
      </UserInfo>
    </OECDProjectMembers>
    <eShareCommitteeTaxHTField0 xmlns="c9f238dd-bb73-4aef-a7a5-d644ad823e52">
      <Terms xmlns="http://schemas.microsoft.com/office/infopath/2007/PartnerControls"/>
    </eShareCommitteeTaxHTField0>
    <OECDKimProvenance xmlns="54c4cd27-f286-408f-9ce0-33c1e0f3ab39" xsi:nil="true"/>
    <OECDProjectLookup xmlns="ddbd984f-848b-4d59-a9eb-1760df3af461">47</OECDProjectLookup>
    <OECDMainProject xmlns="ddbd984f-848b-4d59-a9eb-1760df3af461">35</OECDMainProject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Financial literacy</TermName>
          <TermId xmlns="http://schemas.microsoft.com/office/infopath/2007/PartnerControls">38d944e9-56b9-44f8-ab36-a8c1c92f484a</TermId>
        </TermInfo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efa18019-c5e7-4d07-b5cf-a61d17d44208</TermId>
        </TermInfo>
      </Terms>
    </eShareTopicTaxHTField0>
    <OECDProjectManager xmlns="ddbd984f-848b-4d59-a9eb-1760df3af461">
      <UserInfo>
        <DisplayName/>
        <AccountId>105</AccountId>
        <AccountType/>
      </UserInfo>
    </OECDProjectManager>
    <eShareKeywordsTaxHTField0 xmlns="c9f238dd-bb73-4aef-a7a5-d644ad823e52">
      <Terms xmlns="http://schemas.microsoft.com/office/infopath/2007/PartnerControls"/>
    </eShareKeywordsTaxHTField0>
    <TaxCatchAll xmlns="ca82dde9-3436-4d3d-bddd-d31447390034">
      <Value>279</Value>
      <Value>327</Value>
      <Value>501</Value>
      <Value>133</Value>
    </TaxCatchAll>
    <OECDCommunityDocumentID xmlns="ddbd984f-848b-4d59-a9eb-1760df3af461" xsi:nil="true"/>
    <_dlc_DocId xmlns="422d9e62-c95f-4be8-bc96-fc16e6e7af15">ESHAREDAF-38-12990</_dlc_DocId>
    <_dlc_DocIdUrl xmlns="422d9e62-c95f-4be8-bc96-fc16e6e7af15">
      <Url>https://portal.oecd.org/eshare/daf/pc/_layouts/15/DocIdRedir.aspx?ID=ESHAREDAF-38-12990</Url>
      <Description>ESHAREDAF-38-12990</Description>
    </_dlc_DocIdUrl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CCDD97BACC81094AA9235912A0087CAC" ma:contentTypeVersion="82" ma:contentTypeDescription="" ma:contentTypeScope="" ma:versionID="aa80af55f71d317526dc3109f312e809">
  <xsd:schema xmlns:xsd="http://www.w3.org/2001/XMLSchema" xmlns:xs="http://www.w3.org/2001/XMLSchema" xmlns:p="http://schemas.microsoft.com/office/2006/metadata/properties" xmlns:ns2="54c4cd27-f286-408f-9ce0-33c1e0f3ab39" xmlns:ns3="422d9e62-c95f-4be8-bc96-fc16e6e7af15" xmlns:ns4="ca82dde9-3436-4d3d-bddd-d31447390034" xmlns:ns5="ddbd984f-848b-4d59-a9eb-1760df3af461" xmlns:ns6="c9f238dd-bb73-4aef-a7a5-d644ad823e52" targetNamespace="http://schemas.microsoft.com/office/2006/metadata/properties" ma:root="true" ma:fieldsID="fb14e9ad48aa554fa0824b53f2e170d9" ns2:_="" ns3:_="" ns4:_="" ns5:_="" ns6:_="">
    <xsd:import namespace="54c4cd27-f286-408f-9ce0-33c1e0f3ab39"/>
    <xsd:import namespace="422d9e62-c95f-4be8-bc96-fc16e6e7af15"/>
    <xsd:import namespace="ca82dde9-3436-4d3d-bddd-d31447390034"/>
    <xsd:import namespace="ddbd984f-848b-4d59-a9eb-1760df3af461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mcabdfbcfcc34b0db2b26427245c13c6" minOccurs="0"/>
                <xsd:element ref="ns3:_dlc_DocId" minOccurs="0"/>
                <xsd:element ref="ns2:OECDKimProvenance" minOccurs="0"/>
                <xsd:element ref="ns4:TaxCatchAll" minOccurs="0"/>
                <xsd:element ref="ns4:TaxCatchAllLabel" minOccurs="0"/>
                <xsd:element ref="ns2:OECDKimBussinessContext" minOccurs="0"/>
                <xsd:element ref="ns3:_dlc_DocIdPersistId" minOccurs="0"/>
                <xsd:element ref="ns3:cdaa264386b64a5eb3931631587e1776" minOccurs="0"/>
                <xsd:element ref="ns5:nbb885e32ada4fa18483bd70230d535b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30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3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d9e62-c95f-4be8-bc96-fc16e6e7af15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8" nillable="true" ma:displayName="Document ID" ma:description="" ma:hidden="true" ma:internalName="_dlc_DocId" ma:readOnly="true">
      <xsd:simpleType>
        <xsd:restriction base="dms:Text"/>
      </xsd:simple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daa264386b64a5eb3931631587e1776" ma:index="36" nillable="true" ma:taxonomy="true" ma:internalName="cdaa264386b64a5eb3931631587e1776" ma:taxonomyFieldName="OECDHorizontalProjects" ma:displayName="Horizontal project" ma:readOnly="false" ma:default="" ma:fieldId="cdaa2643-86b6-4a5e-b393-1631587e1776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1" nillable="true" ma:displayName="Taxonomy Catch All Column" ma:hidden="true" ma:list="{4d2fa938-8d37-45fa-910f-cb0aa52e3ee4}" ma:internalName="TaxCatchAll" ma:showField="CatchAllData" ma:web="422d9e62-c95f-4be8-bc96-fc16e6e7a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2" nillable="true" ma:displayName="Taxonomy Catch All Column1" ma:hidden="true" ma:list="{4d2fa938-8d37-45fa-910f-cb0aa52e3ee4}" ma:internalName="TaxCatchAllLabel" ma:readOnly="true" ma:showField="CatchAllDataLabel" ma:web="422d9e62-c95f-4be8-bc96-fc16e6e7a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d984f-848b-4d59-a9eb-1760df3af461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bc83b2af-e160-442d-bd56-c59d584bfbe4" ma:internalName="OECDProjectLookup" ma:showField="OECDShortProjectName" ma:web="ddbd984f-848b-4d59-a9eb-1760df3af461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bc83b2af-e160-442d-bd56-c59d584bfbe4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mcabdfbcfcc34b0db2b26427245c13c6" ma:index="26" nillable="true" ma:displayName="Deliverable owner_0" ma:hidden="true" ma:internalName="mcabdfbcfcc34b0db2b26427245c13c6">
      <xsd:simpleType>
        <xsd:restriction base="dms:Note"/>
      </xsd:simpleType>
    </xsd:element>
    <xsd:element name="nbb885e32ada4fa18483bd70230d535b" ma:index="37" nillable="true" ma:taxonomy="true" ma:internalName="nbb885e32ada4fa18483bd70230d535b" ma:taxonomyFieldName="OECDProjectOwnerStructure" ma:displayName="Project owner" ma:readOnly="false" ma:default="" ma:fieldId="7bb885e3-2ada-4fa1-8483-bd70230d535b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5262F-356C-4D91-B973-5F839A4B501F}"/>
</file>

<file path=customXml/itemProps2.xml><?xml version="1.0" encoding="utf-8"?>
<ds:datastoreItem xmlns:ds="http://schemas.openxmlformats.org/officeDocument/2006/customXml" ds:itemID="{9CFEE887-DDBD-41D1-9F07-FC697E079ADA}"/>
</file>

<file path=customXml/itemProps3.xml><?xml version="1.0" encoding="utf-8"?>
<ds:datastoreItem xmlns:ds="http://schemas.openxmlformats.org/officeDocument/2006/customXml" ds:itemID="{BDD6577C-5EFE-49C2-9488-55D2C56432ED}"/>
</file>

<file path=customXml/itemProps4.xml><?xml version="1.0" encoding="utf-8"?>
<ds:datastoreItem xmlns:ds="http://schemas.openxmlformats.org/officeDocument/2006/customXml" ds:itemID="{C3C6884F-8076-4153-A2FC-3D7BFBD3786D}"/>
</file>

<file path=customXml/itemProps5.xml><?xml version="1.0" encoding="utf-8"?>
<ds:datastoreItem xmlns:ds="http://schemas.openxmlformats.org/officeDocument/2006/customXml" ds:itemID="{89DBB9D0-FA94-42CD-8C10-4A9E90C1092C}"/>
</file>

<file path=customXml/itemProps6.xml><?xml version="1.0" encoding="utf-8"?>
<ds:datastoreItem xmlns:ds="http://schemas.openxmlformats.org/officeDocument/2006/customXml" ds:itemID="{B13A225E-AFAE-4AC1-A1A0-A2B24AD8CE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357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WIG basis</vt:lpstr>
      <vt:lpstr>Promoting financial health through  employers</vt:lpstr>
      <vt:lpstr>Background</vt:lpstr>
      <vt:lpstr>The interest for employers</vt:lpstr>
      <vt:lpstr>Some experiences of employers</vt:lpstr>
      <vt:lpstr>Facts and figures (Nibud, 2017)</vt:lpstr>
      <vt:lpstr>What can employers do?</vt:lpstr>
      <vt:lpstr>Financially healthy employees website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Optima</dc:creator>
  <cp:lastModifiedBy>HUXLEY Jennah</cp:lastModifiedBy>
  <cp:revision>105</cp:revision>
  <dcterms:created xsi:type="dcterms:W3CDTF">2014-10-29T08:15:32Z</dcterms:created>
  <dcterms:modified xsi:type="dcterms:W3CDTF">2017-11-05T21:40:33Z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0x0101008B4DD370EC31429186F3AD49F0D3098F00D44DBCB9EB4F45278CB5C9765BE5299500A4858B360C6A491AA753F8BCA47AA91000CCDD97BACC81094AA9235912A0087CAC</vt:lpwstr>
  </property>
  <property fmtid="{D5CDD505-2E9C-101B-9397-08002B2CF9AE}" pid="3" name="OECDProjectOwnerStructure">
    <vt:lpwstr>133;#DAF/FIN|894dfadc-16c3-441c-840d-02ae3778bf04</vt:lpwstr>
  </property>
  <property fmtid="{D5CDD505-2E9C-101B-9397-08002B2CF9AE}" pid="4" name="OECDCountry">
    <vt:lpwstr/>
  </property>
  <property fmtid="{D5CDD505-2E9C-101B-9397-08002B2CF9AE}" pid="5" name="OECDTopic">
    <vt:lpwstr>279;#Financial literacy|38d944e9-56b9-44f8-ab36-a8c1c92f484a;#501;#Education|efa18019-c5e7-4d07-b5cf-a61d17d44208</vt:lpwstr>
  </property>
  <property fmtid="{D5CDD505-2E9C-101B-9397-08002B2CF9AE}" pid="6" name="OECDCommittee">
    <vt:lpwstr/>
  </property>
  <property fmtid="{D5CDD505-2E9C-101B-9397-08002B2CF9AE}" pid="7" name="OECDPWB">
    <vt:lpwstr>327;#2015-16|a7b4e2ad-5b69-49d9-a265-a98e355e26b9</vt:lpwstr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_dlc_DocIdItemGuid">
    <vt:lpwstr>1c2530f8-3de2-4c61-aa61-19c1b6796aa1</vt:lpwstr>
  </property>
</Properties>
</file>