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slides/slide6.xml" ContentType="application/vnd.openxmlformats-officedocument.presentationml.slide+xml"/>
  <Override PartName="/ppt/slides/slide8.xml" ContentType="application/vnd.openxmlformats-officedocument.presentationml.slide+xml"/>
  <Override PartName="/ppt/slides/slide7.xml" ContentType="application/vnd.openxmlformats-officedocument.presentationml.slide+xml"/>
  <Override PartName="/ppt/presentation.xml" ContentType="application/vnd.openxmlformats-officedocument.presentationml.presentation.main+xml"/>
  <Override PartName="/ppt/slides/slide5.xml" ContentType="application/vnd.openxmlformats-officedocument.presentationml.slid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5.xml" ContentType="application/vnd.openxmlformats-officedocument.presentationml.notesSlide+xml"/>
  <Override PartName="/ppt/slideMasters/slideMaster1.xml" ContentType="application/vnd.openxmlformats-officedocument.presentationml.slideMaster+xml"/>
  <Override PartName="/ppt/notesSlides/notesSlide6.xml" ContentType="application/vnd.openxmlformats-officedocument.presentationml.notesSlide+xml"/>
  <Override PartName="/ppt/notesSlides/notesSlide3.xml" ContentType="application/vnd.openxmlformats-officedocument.presentationml.notesSlide+xml"/>
  <Override PartName="/ppt/slideLayouts/slideLayout7.xml" ContentType="application/vnd.openxmlformats-officedocument.presentationml.slideLayout+xml"/>
  <Override PartName="/ppt/notesSlides/notesSlide4.xml" ContentType="application/vnd.openxmlformats-officedocument.presentationml.notesSlide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Layouts/slideLayout12.xml" ContentType="application/vnd.openxmlformats-officedocument.presentationml.slideLayout+xml"/>
  <Override PartName="/ppt/notesSlides/notesSlide1.xml" ContentType="application/vnd.openxmlformats-officedocument.presentationml.notesSlide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heme/theme2.xml" ContentType="application/vnd.openxmlformats-officedocument.theme+xml"/>
  <Override PartName="/ppt/theme/theme3.xml" ContentType="application/vnd.openxmlformats-officedocument.theme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Props/core.xml" ContentType="application/vnd.openxmlformats-package.core-properties+xml"/>
  <Override PartName="/customXml/itemProps4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1.xml" ContentType="application/vnd.openxmlformats-officedocument.customXmlProperties+xml"/>
  <Override PartName="/customXml/itemProps5.xml" ContentType="application/vnd.openxmlformats-officedocument.customXmlProperties+xml"/>
  <Override PartName="/customXml/itemProps6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5"/>
  </p:sldMasterIdLst>
  <p:notesMasterIdLst>
    <p:notesMasterId r:id="rId14"/>
  </p:notesMasterIdLst>
  <p:handoutMasterIdLst>
    <p:handoutMasterId r:id="rId15"/>
  </p:handoutMasterIdLst>
  <p:sldIdLst>
    <p:sldId id="347" r:id="rId6"/>
    <p:sldId id="349" r:id="rId7"/>
    <p:sldId id="374" r:id="rId8"/>
    <p:sldId id="375" r:id="rId9"/>
    <p:sldId id="379" r:id="rId10"/>
    <p:sldId id="381" r:id="rId11"/>
    <p:sldId id="380" r:id="rId12"/>
    <p:sldId id="372" r:id="rId13"/>
  </p:sldIdLst>
  <p:sldSz cx="9144000" cy="6858000" type="screen4x3"/>
  <p:notesSz cx="6724650" cy="97742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6E7E6"/>
    <a:srgbClr val="20418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34587" autoAdjust="0"/>
    <p:restoredTop sz="97991" autoAdjust="0"/>
  </p:normalViewPr>
  <p:slideViewPr>
    <p:cSldViewPr>
      <p:cViewPr>
        <p:scale>
          <a:sx n="89" d="100"/>
          <a:sy n="89" d="100"/>
        </p:scale>
        <p:origin x="-624" y="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90" d="100"/>
        <a:sy n="90" d="100"/>
      </p:scale>
      <p:origin x="0" y="0"/>
    </p:cViewPr>
  </p:sorterViewPr>
  <p:notesViewPr>
    <p:cSldViewPr>
      <p:cViewPr>
        <p:scale>
          <a:sx n="74" d="100"/>
          <a:sy n="74" d="100"/>
        </p:scale>
        <p:origin x="-2496" y="-72"/>
      </p:cViewPr>
      <p:guideLst>
        <p:guide orient="horz" pos="3079"/>
        <p:guide pos="2117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openxmlformats.org/officeDocument/2006/relationships/customXml" Target="../customXml/item6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20" Type="http://schemas.openxmlformats.org/officeDocument/2006/relationships/customXml" Target="../customXml/item5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1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5.xml"/><Relationship Id="rId19" Type="http://schemas.openxmlformats.org/officeDocument/2006/relationships/tableStyles" Target="tableStyles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5"/>
            <a:ext cx="2913321" cy="488394"/>
          </a:xfrm>
          <a:prstGeom prst="rect">
            <a:avLst/>
          </a:prstGeom>
        </p:spPr>
        <p:txBody>
          <a:bodyPr vert="horz" lIns="91815" tIns="45906" rIns="91815" bIns="45906" rtlCol="0"/>
          <a:lstStyle>
            <a:lvl1pPr algn="l">
              <a:defRPr sz="1200"/>
            </a:lvl1pPr>
          </a:lstStyle>
          <a:p>
            <a:r>
              <a:rPr lang="en-AU" smtClean="0"/>
              <a:t>Financial literacy: A skill for life</a:t>
            </a:r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09732" y="5"/>
            <a:ext cx="2913321" cy="488394"/>
          </a:xfrm>
          <a:prstGeom prst="rect">
            <a:avLst/>
          </a:prstGeom>
        </p:spPr>
        <p:txBody>
          <a:bodyPr vert="horz" lIns="91815" tIns="45906" rIns="91815" bIns="45906" rtlCol="0"/>
          <a:lstStyle>
            <a:lvl1pPr algn="r">
              <a:defRPr sz="1200"/>
            </a:lvl1pPr>
          </a:lstStyle>
          <a:p>
            <a:fld id="{70F6A515-C39A-49D8-8AFA-CAA621AD1C73}" type="datetimeFigureOut">
              <a:rPr lang="en-AU" smtClean="0"/>
              <a:t>3/11/2017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284254"/>
            <a:ext cx="4161012" cy="488394"/>
          </a:xfrm>
          <a:prstGeom prst="rect">
            <a:avLst/>
          </a:prstGeom>
        </p:spPr>
        <p:txBody>
          <a:bodyPr vert="horz" lIns="91815" tIns="45906" rIns="91815" bIns="45906" rtlCol="0" anchor="b"/>
          <a:lstStyle>
            <a:lvl1pPr algn="l">
              <a:defRPr sz="1200"/>
            </a:lvl1pPr>
          </a:lstStyle>
          <a:p>
            <a:r>
              <a:rPr lang="en-AU"/>
              <a:t>© Australian Securities &amp; Investments Commission </a:t>
            </a:r>
            <a:r>
              <a:rPr lang="en-AU" smtClean="0"/>
              <a:t>2015</a:t>
            </a:r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09732" y="9284254"/>
            <a:ext cx="2913321" cy="488394"/>
          </a:xfrm>
          <a:prstGeom prst="rect">
            <a:avLst/>
          </a:prstGeom>
        </p:spPr>
        <p:txBody>
          <a:bodyPr vert="horz" lIns="91815" tIns="45906" rIns="91815" bIns="45906" rtlCol="0" anchor="b"/>
          <a:lstStyle>
            <a:lvl1pPr algn="r">
              <a:defRPr sz="1200"/>
            </a:lvl1pPr>
          </a:lstStyle>
          <a:p>
            <a:fld id="{5CA6EE44-B0C3-49D2-B63F-0669C760DCC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620193644"/>
      </p:ext>
    </p:extLst>
  </p:cSld>
  <p:clrMap bg1="lt1" tx1="dk1" bg2="lt2" tx2="dk2" accent1="accent1" accent2="accent2" accent3="accent3" accent4="accent4" accent5="accent5" accent6="accent6" hlink="hlink" folHlink="folHlink"/>
  <p:hf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4" y="0"/>
            <a:ext cx="2914015" cy="488712"/>
          </a:xfrm>
          <a:prstGeom prst="rect">
            <a:avLst/>
          </a:prstGeom>
        </p:spPr>
        <p:txBody>
          <a:bodyPr vert="horz" lIns="91815" tIns="45906" rIns="91815" bIns="45906" rtlCol="0"/>
          <a:lstStyle>
            <a:lvl1pPr algn="l">
              <a:defRPr sz="1200"/>
            </a:lvl1pPr>
          </a:lstStyle>
          <a:p>
            <a:r>
              <a:rPr lang="en-AU" smtClean="0"/>
              <a:t>Financial literacy: A skill for life</a:t>
            </a:r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09079" y="0"/>
            <a:ext cx="2914015" cy="488712"/>
          </a:xfrm>
          <a:prstGeom prst="rect">
            <a:avLst/>
          </a:prstGeom>
        </p:spPr>
        <p:txBody>
          <a:bodyPr vert="horz" lIns="91815" tIns="45906" rIns="91815" bIns="45906" rtlCol="0"/>
          <a:lstStyle>
            <a:lvl1pPr algn="r">
              <a:defRPr sz="1200"/>
            </a:lvl1pPr>
          </a:lstStyle>
          <a:p>
            <a:fld id="{99B39472-1D82-45BC-BD09-23DBDC02DC22}" type="datetimeFigureOut">
              <a:rPr lang="en-AU" smtClean="0"/>
              <a:pPr/>
              <a:t>3/11/2017</a:t>
            </a:fld>
            <a:endParaRPr lang="en-A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08050" y="630238"/>
            <a:ext cx="4887913" cy="36655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815" tIns="45906" rIns="91815" bIns="45906" rtlCol="0" anchor="ctr"/>
          <a:lstStyle/>
          <a:p>
            <a:endParaRPr lang="en-A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385405" y="4526317"/>
            <a:ext cx="5953849" cy="4690424"/>
          </a:xfrm>
          <a:prstGeom prst="rect">
            <a:avLst/>
          </a:prstGeom>
        </p:spPr>
        <p:txBody>
          <a:bodyPr vert="horz" lIns="91815" tIns="45906" rIns="91815" bIns="45906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4" y="9283829"/>
            <a:ext cx="3797973" cy="488712"/>
          </a:xfrm>
          <a:prstGeom prst="rect">
            <a:avLst/>
          </a:prstGeom>
        </p:spPr>
        <p:txBody>
          <a:bodyPr vert="horz" lIns="91815" tIns="45906" rIns="91815" bIns="45906" rtlCol="0" anchor="b"/>
          <a:lstStyle>
            <a:lvl1pPr algn="l">
              <a:defRPr sz="1200"/>
            </a:lvl1pPr>
          </a:lstStyle>
          <a:p>
            <a:r>
              <a:rPr lang="en-AU" smtClean="0"/>
              <a:t>© Australian Securities &amp; Investments Commission 2015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09079" y="9283829"/>
            <a:ext cx="2914015" cy="488712"/>
          </a:xfrm>
          <a:prstGeom prst="rect">
            <a:avLst/>
          </a:prstGeom>
        </p:spPr>
        <p:txBody>
          <a:bodyPr vert="horz" lIns="91815" tIns="45906" rIns="91815" bIns="45906" rtlCol="0" anchor="b"/>
          <a:lstStyle>
            <a:lvl1pPr algn="r">
              <a:defRPr sz="1200"/>
            </a:lvl1pPr>
          </a:lstStyle>
          <a:p>
            <a:fld id="{563034C9-E66B-4BC1-AC6F-FD7AAFF546BE}" type="slidenum">
              <a:rPr lang="en-AU" smtClean="0"/>
              <a:pPr/>
              <a:t>‹#›</a:t>
            </a:fld>
            <a:endParaRPr lang="en-AU" smtClean="0"/>
          </a:p>
        </p:txBody>
      </p:sp>
    </p:spTree>
    <p:extLst>
      <p:ext uri="{BB962C8B-B14F-4D97-AF65-F5344CB8AC3E}">
        <p14:creationId xmlns:p14="http://schemas.microsoft.com/office/powerpoint/2010/main" val="632117960"/>
      </p:ext>
    </p:extLst>
  </p:cSld>
  <p:clrMap bg1="lt1" tx1="dk1" bg2="lt2" tx2="dk2" accent1="accent1" accent2="accent2" accent3="accent3" accent4="accent4" accent5="accent5" accent6="accent6" hlink="hlink" folHlink="folHlink"/>
  <p:hf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08050" y="630238"/>
            <a:ext cx="4886325" cy="3665537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3034C9-E66B-4BC1-AC6F-FD7AAFF546BE}" type="slidenum">
              <a:rPr lang="en-AU" smtClean="0"/>
              <a:t>1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11005140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08050" y="630238"/>
            <a:ext cx="4886325" cy="3665537"/>
          </a:xfrm>
        </p:spPr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9FFB24-B5F1-4348-A7D3-3C2705F57D03}" type="slidenum">
              <a:rPr lang="en-AU" smtClean="0"/>
              <a:t>2</a:t>
            </a:fld>
            <a:endParaRPr lang="en-A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80121447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08050" y="630238"/>
            <a:ext cx="4886325" cy="3665537"/>
          </a:xfrm>
        </p:spPr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9FFB24-B5F1-4348-A7D3-3C2705F57D03}" type="slidenum">
              <a:rPr lang="en-AU" smtClean="0"/>
              <a:t>3</a:t>
            </a:fld>
            <a:endParaRPr lang="en-AU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80121447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08050" y="630238"/>
            <a:ext cx="4886325" cy="3665537"/>
          </a:xfrm>
        </p:spPr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9FFB24-B5F1-4348-A7D3-3C2705F57D03}" type="slidenum">
              <a:rPr lang="en-AU" smtClean="0"/>
              <a:t>4</a:t>
            </a:fld>
            <a:endParaRPr lang="en-AU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80121447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08050" y="630238"/>
            <a:ext cx="4886325" cy="3665537"/>
          </a:xfrm>
        </p:spPr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9FFB24-B5F1-4348-A7D3-3C2705F57D03}" type="slidenum">
              <a:rPr lang="en-AU" smtClean="0"/>
              <a:t>5</a:t>
            </a:fld>
            <a:endParaRPr lang="en-AU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80121447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08050" y="630238"/>
            <a:ext cx="4886325" cy="3665537"/>
          </a:xfrm>
        </p:spPr>
      </p:sp>
      <p:sp>
        <p:nvSpPr>
          <p:cNvPr id="7" name="Slide Number Placeholder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563034C9-E66B-4BC1-AC6F-FD7AAFF546BE}" type="slidenum">
              <a:rPr lang="en-AU" smtClean="0"/>
              <a:pPr/>
              <a:t>6</a:t>
            </a:fld>
            <a:endParaRPr lang="en-AU" smtClean="0"/>
          </a:p>
        </p:txBody>
      </p:sp>
      <p:sp>
        <p:nvSpPr>
          <p:cNvPr id="4" name="Notes Placeholder 3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27784053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08050" y="630238"/>
            <a:ext cx="4886325" cy="3665537"/>
          </a:xfrm>
        </p:spPr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3034C9-E66B-4BC1-AC6F-FD7AAFF546BE}" type="slidenum">
              <a:rPr lang="en-AU" smtClean="0"/>
              <a:t>7</a:t>
            </a:fld>
            <a:endParaRPr lang="en-A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33261556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09638" y="630238"/>
            <a:ext cx="4884737" cy="3663950"/>
          </a:xfrm>
        </p:spPr>
      </p:sp>
    </p:spTree>
    <p:extLst>
      <p:ext uri="{BB962C8B-B14F-4D97-AF65-F5344CB8AC3E}">
        <p14:creationId xmlns:p14="http://schemas.microsoft.com/office/powerpoint/2010/main" val="21100514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-1587" y="0"/>
            <a:ext cx="9142413" cy="5181600"/>
          </a:xfrm>
          <a:prstGeom prst="rect">
            <a:avLst/>
          </a:prstGeom>
          <a:solidFill>
            <a:srgbClr val="1F60A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AU" dirty="0"/>
          </a:p>
        </p:txBody>
      </p:sp>
      <p:sp>
        <p:nvSpPr>
          <p:cNvPr id="9" name="Rectangle 4"/>
          <p:cNvSpPr>
            <a:spLocks noChangeArrowheads="1"/>
          </p:cNvSpPr>
          <p:nvPr/>
        </p:nvSpPr>
        <p:spPr bwMode="auto">
          <a:xfrm>
            <a:off x="-3506" y="4802187"/>
            <a:ext cx="9144000" cy="2055813"/>
          </a:xfrm>
          <a:prstGeom prst="rect">
            <a:avLst/>
          </a:prstGeom>
          <a:solidFill>
            <a:srgbClr val="E8F1FB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defTabSz="76200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algn="r" eaLnBrk="0" hangingPunct="0"/>
            <a:endParaRPr lang="en-US" altLang="en-US" dirty="0">
              <a:latin typeface="Arial" charset="0"/>
            </a:endParaRPr>
          </a:p>
        </p:txBody>
      </p:sp>
      <p:sp>
        <p:nvSpPr>
          <p:cNvPr id="22" name="Title 21"/>
          <p:cNvSpPr>
            <a:spLocks noGrp="1"/>
          </p:cNvSpPr>
          <p:nvPr userDrawn="1">
            <p:ph type="title" hasCustomPrompt="1"/>
          </p:nvPr>
        </p:nvSpPr>
        <p:spPr>
          <a:xfrm>
            <a:off x="2843808" y="1484784"/>
            <a:ext cx="6048672" cy="909284"/>
          </a:xfrm>
        </p:spPr>
        <p:txBody>
          <a:bodyPr>
            <a:normAutofit/>
          </a:bodyPr>
          <a:lstStyle>
            <a:lvl1pPr>
              <a:defRPr sz="3800"/>
            </a:lvl1pPr>
          </a:lstStyle>
          <a:p>
            <a:pPr lvl="0"/>
            <a:r>
              <a:rPr lang="en-US" dirty="0" smtClean="0"/>
              <a:t>Type the presentation title</a:t>
            </a:r>
            <a:endParaRPr lang="en-AU" dirty="0"/>
          </a:p>
        </p:txBody>
      </p:sp>
      <p:sp>
        <p:nvSpPr>
          <p:cNvPr id="3" name="Text Placeholder 2"/>
          <p:cNvSpPr>
            <a:spLocks noGrp="1"/>
          </p:cNvSpPr>
          <p:nvPr userDrawn="1">
            <p:ph type="body" sz="quarter" idx="13" hasCustomPrompt="1"/>
          </p:nvPr>
        </p:nvSpPr>
        <p:spPr>
          <a:xfrm>
            <a:off x="2843809" y="2492226"/>
            <a:ext cx="6048671" cy="720750"/>
          </a:xfrm>
        </p:spPr>
        <p:txBody>
          <a:bodyPr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>
                <a:solidFill>
                  <a:schemeClr val="bg1"/>
                </a:solidFill>
              </a:defRPr>
            </a:lvl2pPr>
            <a:lvl3pPr marL="914400" indent="0">
              <a:buNone/>
              <a:defRPr>
                <a:solidFill>
                  <a:schemeClr val="bg1"/>
                </a:solidFill>
              </a:defRPr>
            </a:lvl3pPr>
            <a:lvl4pPr marL="1371600" indent="0">
              <a:buNone/>
              <a:defRPr>
                <a:solidFill>
                  <a:schemeClr val="bg1"/>
                </a:solidFill>
              </a:defRPr>
            </a:lvl4pPr>
            <a:lvl5pPr marL="18288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AU" dirty="0" smtClean="0"/>
              <a:t>Press Ctrl+Enter for Subtitle (if any)</a:t>
            </a:r>
          </a:p>
        </p:txBody>
      </p:sp>
      <p:sp>
        <p:nvSpPr>
          <p:cNvPr id="17" name="Text Placeholder 2"/>
          <p:cNvSpPr>
            <a:spLocks noGrp="1"/>
          </p:cNvSpPr>
          <p:nvPr userDrawn="1">
            <p:ph type="body" sz="quarter" idx="16" hasCustomPrompt="1"/>
          </p:nvPr>
        </p:nvSpPr>
        <p:spPr>
          <a:xfrm>
            <a:off x="2843808" y="3348980"/>
            <a:ext cx="6048671" cy="872108"/>
          </a:xfrm>
        </p:spPr>
        <p:txBody>
          <a:bodyPr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>
                <a:solidFill>
                  <a:schemeClr val="bg1"/>
                </a:solidFill>
              </a:defRPr>
            </a:lvl2pPr>
            <a:lvl3pPr marL="914400" indent="0">
              <a:buNone/>
              <a:defRPr>
                <a:solidFill>
                  <a:schemeClr val="bg1"/>
                </a:solidFill>
              </a:defRPr>
            </a:lvl3pPr>
            <a:lvl4pPr marL="1371600" indent="0">
              <a:buNone/>
              <a:defRPr>
                <a:solidFill>
                  <a:schemeClr val="bg1"/>
                </a:solidFill>
              </a:defRPr>
            </a:lvl4pPr>
            <a:lvl5pPr marL="18288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AU" dirty="0" smtClean="0"/>
              <a:t>Press Ctrl+Enter for Presenter name</a:t>
            </a:r>
            <a:br>
              <a:rPr lang="en-AU" dirty="0" smtClean="0"/>
            </a:br>
            <a:r>
              <a:rPr lang="en-AU" dirty="0" smtClean="0"/>
              <a:t>Press Enter for a new line for Presenter title</a:t>
            </a:r>
            <a:endParaRPr lang="en-AU" dirty="0"/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3380" y="5232435"/>
            <a:ext cx="8396830" cy="11761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698067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 smtClean="0"/>
              <a:t>Type slide title then Ctrl+Enter</a:t>
            </a:r>
            <a:endParaRPr lang="en-AU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179512" y="6369397"/>
            <a:ext cx="1296144" cy="365125"/>
          </a:xfrm>
          <a:prstGeom prst="rect">
            <a:avLst/>
          </a:prstGeom>
        </p:spPr>
        <p:txBody>
          <a:bodyPr/>
          <a:lstStyle/>
          <a:p>
            <a:endParaRPr lang="en-AU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CCEA9D-0DE0-4968-AD1D-CE49043AF9CF}" type="slidenum">
              <a:rPr lang="en-AU" smtClean="0"/>
              <a:pPr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1121578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196752"/>
            <a:ext cx="2057400" cy="4929411"/>
          </a:xfrm>
        </p:spPr>
        <p:txBody>
          <a:bodyPr vert="eaVert"/>
          <a:lstStyle>
            <a:lvl1pPr>
              <a:defRPr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196752"/>
            <a:ext cx="6019800" cy="4929411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179512" y="6369397"/>
            <a:ext cx="1296144" cy="365125"/>
          </a:xfrm>
          <a:prstGeom prst="rect">
            <a:avLst/>
          </a:prstGeom>
        </p:spPr>
        <p:txBody>
          <a:bodyPr/>
          <a:lstStyle/>
          <a:p>
            <a:endParaRPr lang="en-AU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CCEA9D-0DE0-4968-AD1D-CE49043AF9CF}" type="slidenum">
              <a:rPr lang="en-AU" smtClean="0"/>
              <a:pPr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6624701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-1587" y="0"/>
            <a:ext cx="9142413" cy="5181600"/>
          </a:xfrm>
          <a:prstGeom prst="rect">
            <a:avLst/>
          </a:prstGeom>
          <a:solidFill>
            <a:srgbClr val="1F60A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AU" dirty="0"/>
          </a:p>
        </p:txBody>
      </p:sp>
      <p:sp>
        <p:nvSpPr>
          <p:cNvPr id="9" name="Rectangle 4"/>
          <p:cNvSpPr>
            <a:spLocks noChangeArrowheads="1"/>
          </p:cNvSpPr>
          <p:nvPr/>
        </p:nvSpPr>
        <p:spPr bwMode="auto">
          <a:xfrm>
            <a:off x="-3506" y="4802187"/>
            <a:ext cx="9144000" cy="2055813"/>
          </a:xfrm>
          <a:prstGeom prst="rect">
            <a:avLst/>
          </a:prstGeom>
          <a:solidFill>
            <a:srgbClr val="E8F1FB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defTabSz="76200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algn="r" eaLnBrk="0" hangingPunct="0"/>
            <a:endParaRPr lang="en-US" altLang="en-US" dirty="0">
              <a:latin typeface="Arial" charset="0"/>
            </a:endParaRPr>
          </a:p>
        </p:txBody>
      </p:sp>
      <p:sp>
        <p:nvSpPr>
          <p:cNvPr id="22" name="Title 21"/>
          <p:cNvSpPr>
            <a:spLocks noGrp="1"/>
          </p:cNvSpPr>
          <p:nvPr userDrawn="1">
            <p:ph type="title" hasCustomPrompt="1"/>
          </p:nvPr>
        </p:nvSpPr>
        <p:spPr>
          <a:xfrm>
            <a:off x="2843808" y="1484784"/>
            <a:ext cx="6048672" cy="909284"/>
          </a:xfrm>
        </p:spPr>
        <p:txBody>
          <a:bodyPr>
            <a:normAutofit/>
          </a:bodyPr>
          <a:lstStyle>
            <a:lvl1pPr>
              <a:defRPr sz="3800"/>
            </a:lvl1pPr>
          </a:lstStyle>
          <a:p>
            <a:pPr lvl="0"/>
            <a:r>
              <a:rPr lang="en-US" dirty="0" smtClean="0"/>
              <a:t>Type the presentation title</a:t>
            </a:r>
            <a:endParaRPr lang="en-AU" dirty="0"/>
          </a:p>
        </p:txBody>
      </p:sp>
      <p:sp>
        <p:nvSpPr>
          <p:cNvPr id="3" name="Text Placeholder 2"/>
          <p:cNvSpPr>
            <a:spLocks noGrp="1"/>
          </p:cNvSpPr>
          <p:nvPr userDrawn="1">
            <p:ph type="body" sz="quarter" idx="13" hasCustomPrompt="1"/>
          </p:nvPr>
        </p:nvSpPr>
        <p:spPr>
          <a:xfrm>
            <a:off x="2843809" y="2492226"/>
            <a:ext cx="6048671" cy="720750"/>
          </a:xfrm>
        </p:spPr>
        <p:txBody>
          <a:bodyPr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>
                <a:solidFill>
                  <a:schemeClr val="bg1"/>
                </a:solidFill>
              </a:defRPr>
            </a:lvl2pPr>
            <a:lvl3pPr marL="914400" indent="0">
              <a:buNone/>
              <a:defRPr>
                <a:solidFill>
                  <a:schemeClr val="bg1"/>
                </a:solidFill>
              </a:defRPr>
            </a:lvl3pPr>
            <a:lvl4pPr marL="1371600" indent="0">
              <a:buNone/>
              <a:defRPr>
                <a:solidFill>
                  <a:schemeClr val="bg1"/>
                </a:solidFill>
              </a:defRPr>
            </a:lvl4pPr>
            <a:lvl5pPr marL="18288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AU" dirty="0" smtClean="0"/>
              <a:t>Press Ctrl+Enter for Subtitle (if any)</a:t>
            </a:r>
          </a:p>
        </p:txBody>
      </p:sp>
      <p:sp>
        <p:nvSpPr>
          <p:cNvPr id="17" name="Text Placeholder 2"/>
          <p:cNvSpPr>
            <a:spLocks noGrp="1"/>
          </p:cNvSpPr>
          <p:nvPr userDrawn="1">
            <p:ph type="body" sz="quarter" idx="16" hasCustomPrompt="1"/>
          </p:nvPr>
        </p:nvSpPr>
        <p:spPr>
          <a:xfrm>
            <a:off x="2843808" y="3348980"/>
            <a:ext cx="6048671" cy="872108"/>
          </a:xfrm>
        </p:spPr>
        <p:txBody>
          <a:bodyPr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>
                <a:solidFill>
                  <a:schemeClr val="bg1"/>
                </a:solidFill>
              </a:defRPr>
            </a:lvl2pPr>
            <a:lvl3pPr marL="914400" indent="0">
              <a:buNone/>
              <a:defRPr>
                <a:solidFill>
                  <a:schemeClr val="bg1"/>
                </a:solidFill>
              </a:defRPr>
            </a:lvl3pPr>
            <a:lvl4pPr marL="1371600" indent="0">
              <a:buNone/>
              <a:defRPr>
                <a:solidFill>
                  <a:schemeClr val="bg1"/>
                </a:solidFill>
              </a:defRPr>
            </a:lvl4pPr>
            <a:lvl5pPr marL="18288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AU" dirty="0" smtClean="0"/>
              <a:t>Press Ctrl+Enter for Presenter name</a:t>
            </a:r>
            <a:br>
              <a:rPr lang="en-AU" dirty="0" smtClean="0"/>
            </a:br>
            <a:r>
              <a:rPr lang="en-AU" dirty="0" smtClean="0"/>
              <a:t>Press Enter for a new line for Presenter title</a:t>
            </a:r>
            <a:endParaRPr lang="en-AU" dirty="0"/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3380" y="5232435"/>
            <a:ext cx="8396830" cy="11761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798492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 smtClean="0"/>
              <a:t>Type slide title then Ctrl+Enter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en-US" dirty="0" smtClean="0"/>
              <a:t>Type all text then Ctrl+Enter for a new slide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AU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179512" y="6369397"/>
            <a:ext cx="1296144" cy="365125"/>
          </a:xfrm>
          <a:prstGeom prst="rect">
            <a:avLst/>
          </a:prstGeom>
        </p:spPr>
        <p:txBody>
          <a:bodyPr/>
          <a:lstStyle/>
          <a:p>
            <a:endParaRPr lang="en-AU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CCEA9D-0DE0-4968-AD1D-CE49043AF9CF}" type="slidenum">
              <a:rPr lang="en-AU" smtClean="0"/>
              <a:pPr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2985759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r>
              <a:rPr lang="en-US" dirty="0" smtClean="0"/>
              <a:t>Type slide title then Ctrl+Enter</a:t>
            </a:r>
            <a:endParaRPr lang="en-AU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179512" y="6369397"/>
            <a:ext cx="1296144" cy="365125"/>
          </a:xfrm>
          <a:prstGeom prst="rect">
            <a:avLst/>
          </a:prstGeom>
        </p:spPr>
        <p:txBody>
          <a:bodyPr/>
          <a:lstStyle/>
          <a:p>
            <a:endParaRPr lang="en-AU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CCEA9D-0DE0-4968-AD1D-CE49043AF9CF}" type="slidenum">
              <a:rPr lang="en-AU" smtClean="0"/>
              <a:pPr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5769296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 i="0" baseline="0"/>
            </a:lvl1pPr>
          </a:lstStyle>
          <a:p>
            <a:r>
              <a:rPr lang="en-US" dirty="0" smtClean="0"/>
              <a:t>Type slide title then Ctrl+Enter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Type all text then Ctrl+Enter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AU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Type all text then Ctrl+Enter for a new slide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AU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>
          <a:xfrm>
            <a:off x="216000" y="6376243"/>
            <a:ext cx="576064" cy="293117"/>
          </a:xfrm>
        </p:spPr>
        <p:txBody>
          <a:bodyPr/>
          <a:lstStyle>
            <a:lvl1pPr>
              <a:defRPr sz="1200" baseline="0">
                <a:latin typeface="Calibri" panose="020F0502020204030204" pitchFamily="34" charset="0"/>
              </a:defRPr>
            </a:lvl1pPr>
          </a:lstStyle>
          <a:p>
            <a:fld id="{52CCEA9D-0DE0-4968-AD1D-CE49043AF9CF}" type="slidenum">
              <a:rPr lang="en-AU" smtClean="0"/>
              <a:pPr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11286654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Type slide title then Ctrl+Enter</a:t>
            </a:r>
            <a:endParaRPr lang="en-AU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Type slide title then Ctrl+Enter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Type all text then Ctrl+Enter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AU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Type slide title then Ctrl+Enter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Type all text then Ctrl+Enter for a new slide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AU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>
          <a:xfrm>
            <a:off x="179512" y="6369397"/>
            <a:ext cx="1296144" cy="365125"/>
          </a:xfrm>
          <a:prstGeom prst="rect">
            <a:avLst/>
          </a:prstGeom>
        </p:spPr>
        <p:txBody>
          <a:bodyPr/>
          <a:lstStyle/>
          <a:p>
            <a:endParaRPr lang="en-AU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CCEA9D-0DE0-4968-AD1D-CE49043AF9CF}" type="slidenum">
              <a:rPr lang="en-AU" smtClean="0"/>
              <a:pPr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760523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>
          <a:xfrm>
            <a:off x="179512" y="6369397"/>
            <a:ext cx="1296144" cy="365125"/>
          </a:xfrm>
          <a:prstGeom prst="rect">
            <a:avLst/>
          </a:prstGeom>
        </p:spPr>
        <p:txBody>
          <a:bodyPr/>
          <a:lstStyle/>
          <a:p>
            <a:endParaRPr lang="en-AU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CCEA9D-0DE0-4968-AD1D-CE49043AF9CF}" type="slidenum">
              <a:rPr lang="en-AU" smtClean="0"/>
              <a:pPr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3440581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79512" y="6369397"/>
            <a:ext cx="1296144" cy="365125"/>
          </a:xfrm>
          <a:prstGeom prst="rect">
            <a:avLst/>
          </a:prstGeom>
        </p:spPr>
        <p:txBody>
          <a:bodyPr/>
          <a:lstStyle/>
          <a:p>
            <a:endParaRPr lang="en-A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CCEA9D-0DE0-4968-AD1D-CE49043AF9CF}" type="slidenum">
              <a:rPr lang="en-AU" smtClean="0"/>
              <a:pPr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43800592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>
          <a:xfrm>
            <a:off x="179512" y="6369397"/>
            <a:ext cx="1296144" cy="365125"/>
          </a:xfrm>
          <a:prstGeom prst="rect">
            <a:avLst/>
          </a:prstGeom>
        </p:spPr>
        <p:txBody>
          <a:bodyPr/>
          <a:lstStyle/>
          <a:p>
            <a:endParaRPr lang="en-AU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CCEA9D-0DE0-4968-AD1D-CE49043AF9CF}" type="slidenum">
              <a:rPr lang="en-AU" smtClean="0"/>
              <a:pPr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9533825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1124743"/>
            <a:ext cx="5486400" cy="3602831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>
          <a:xfrm>
            <a:off x="179512" y="6369397"/>
            <a:ext cx="1296144" cy="365125"/>
          </a:xfrm>
          <a:prstGeom prst="rect">
            <a:avLst/>
          </a:prstGeom>
        </p:spPr>
        <p:txBody>
          <a:bodyPr/>
          <a:lstStyle/>
          <a:p>
            <a:endParaRPr lang="en-AU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CCEA9D-0DE0-4968-AD1D-CE49043AF9CF}" type="slidenum">
              <a:rPr lang="en-AU" smtClean="0"/>
              <a:pPr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7300173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68760"/>
            <a:ext cx="8229600" cy="485740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Type all text then Ctrl+Enter for a new slide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AU" dirty="0"/>
          </a:p>
        </p:txBody>
      </p:sp>
      <p:sp>
        <p:nvSpPr>
          <p:cNvPr id="10" name="Rectangle 4"/>
          <p:cNvSpPr>
            <a:spLocks noChangeArrowheads="1"/>
          </p:cNvSpPr>
          <p:nvPr/>
        </p:nvSpPr>
        <p:spPr bwMode="auto">
          <a:xfrm>
            <a:off x="0" y="0"/>
            <a:ext cx="9144000" cy="1052513"/>
          </a:xfrm>
          <a:prstGeom prst="rect">
            <a:avLst/>
          </a:prstGeom>
          <a:solidFill>
            <a:srgbClr val="2461A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AU" dirty="0">
              <a:solidFill>
                <a:schemeClr val="bg1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-564"/>
            <a:ext cx="8229600" cy="99412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Type slide title then Ctrl+Enter</a:t>
            </a:r>
            <a:endParaRPr lang="en-AU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199" y="6376243"/>
            <a:ext cx="3248001" cy="365125"/>
          </a:xfrm>
          <a:prstGeom prst="rect">
            <a:avLst/>
          </a:prstGeom>
        </p:spPr>
        <p:txBody>
          <a:bodyPr/>
          <a:lstStyle>
            <a:lvl1pPr algn="ctr">
              <a:defRPr sz="1400"/>
            </a:lvl1pPr>
          </a:lstStyle>
          <a:p>
            <a:endParaRPr lang="en-AU" dirty="0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16000" y="6376243"/>
            <a:ext cx="576064" cy="365125"/>
          </a:xfrm>
          <a:prstGeom prst="rect">
            <a:avLst/>
          </a:prstGeom>
        </p:spPr>
        <p:txBody>
          <a:bodyPr/>
          <a:lstStyle>
            <a:lvl1pPr algn="r">
              <a:defRPr sz="1400"/>
            </a:lvl1pPr>
          </a:lstStyle>
          <a:p>
            <a:fld id="{52CCEA9D-0DE0-4968-AD1D-CE49043AF9CF}" type="slidenum">
              <a:rPr lang="en-AU" smtClean="0"/>
              <a:pPr/>
              <a:t>‹#›</a:t>
            </a:fld>
            <a:endParaRPr lang="en-AU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70005" y="5767164"/>
            <a:ext cx="1485702" cy="8640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21750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914400" rtl="0" eaLnBrk="1" latinLnBrk="0" hangingPunct="1">
        <a:spcBef>
          <a:spcPct val="0"/>
        </a:spcBef>
        <a:buNone/>
        <a:defRPr sz="36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jpeg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395536" y="1412776"/>
            <a:ext cx="8532440" cy="1872208"/>
          </a:xfrm>
        </p:spPr>
        <p:txBody>
          <a:bodyPr>
            <a:noAutofit/>
          </a:bodyPr>
          <a:lstStyle/>
          <a:p>
            <a:pPr algn="l"/>
            <a:r>
              <a:rPr lang="en-AU" sz="4000" b="1" dirty="0" smtClean="0">
                <a:solidFill>
                  <a:schemeClr val="bg1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Financial Literacy for older generations in the digital age </a:t>
            </a:r>
            <a:br>
              <a:rPr lang="en-AU" sz="4000" b="1" dirty="0" smtClean="0">
                <a:solidFill>
                  <a:schemeClr val="bg1"/>
                </a:solidFill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en-AU" sz="1600" b="1" dirty="0" smtClean="0">
                <a:solidFill>
                  <a:schemeClr val="bg1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November 9, 2017</a:t>
            </a:r>
            <a:endParaRPr lang="en-AU" sz="1600" b="1" dirty="0">
              <a:solidFill>
                <a:schemeClr val="bg1"/>
              </a:solidFill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6"/>
          </p:nvPr>
        </p:nvSpPr>
        <p:spPr>
          <a:xfrm>
            <a:off x="467544" y="3501008"/>
            <a:ext cx="6408712" cy="792088"/>
          </a:xfrm>
        </p:spPr>
        <p:txBody>
          <a:bodyPr/>
          <a:lstStyle/>
          <a:p>
            <a:r>
              <a:rPr lang="en-AU" sz="3000" b="1" dirty="0" smtClean="0">
                <a:latin typeface="+mj-lt"/>
                <a:ea typeface="Verdana" panose="020B0604030504040204" pitchFamily="34" charset="0"/>
                <a:cs typeface="Verdana" panose="020B0604030504040204" pitchFamily="34" charset="0"/>
              </a:rPr>
              <a:t>Sandra Boyd-Hoare</a:t>
            </a:r>
          </a:p>
        </p:txBody>
      </p:sp>
    </p:spTree>
    <p:extLst>
      <p:ext uri="{BB962C8B-B14F-4D97-AF65-F5344CB8AC3E}">
        <p14:creationId xmlns:p14="http://schemas.microsoft.com/office/powerpoint/2010/main" val="28212131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1982" y="1340768"/>
            <a:ext cx="3289938" cy="47100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Rectangle 2"/>
          <p:cNvSpPr/>
          <p:nvPr/>
        </p:nvSpPr>
        <p:spPr>
          <a:xfrm>
            <a:off x="1489356" y="6050816"/>
            <a:ext cx="1557029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AU" sz="1600" b="1" dirty="0">
                <a:solidFill>
                  <a:schemeClr val="bg1">
                    <a:lumMod val="50000"/>
                  </a:schemeClr>
                </a:solidFill>
              </a:rPr>
              <a:t>ASIC Report 537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58C0BB-413E-4BCE-923C-6E28E4715EA5}" type="slidenum">
              <a:rPr lang="en-AU" smtClean="0"/>
              <a:t>2</a:t>
            </a:fld>
            <a:endParaRPr lang="en-AU"/>
          </a:p>
        </p:txBody>
      </p:sp>
      <p:sp>
        <p:nvSpPr>
          <p:cNvPr id="7" name="Rectangle 6"/>
          <p:cNvSpPr/>
          <p:nvPr/>
        </p:nvSpPr>
        <p:spPr>
          <a:xfrm>
            <a:off x="4032761" y="1916832"/>
            <a:ext cx="4896544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AU" sz="2400" dirty="0" smtClean="0"/>
              <a:t>Qualitative (focus groups)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AU" sz="24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AU" sz="2400" dirty="0" smtClean="0"/>
              <a:t>Quantitative (segmentation)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AU" sz="24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AU" sz="2400" dirty="0" smtClean="0"/>
              <a:t>Depth interviews: vulnerable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AU" sz="24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AU" sz="2400" dirty="0" smtClean="0"/>
              <a:t>Focus groups: Seniors’ supporters</a:t>
            </a:r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964488" cy="994122"/>
          </a:xfrm>
        </p:spPr>
        <p:txBody>
          <a:bodyPr>
            <a:normAutofit fontScale="90000"/>
          </a:bodyPr>
          <a:lstStyle/>
          <a:p>
            <a:pPr algn="l"/>
            <a:r>
              <a:rPr lang="en-AU" sz="4000" dirty="0" smtClean="0"/>
              <a:t>  Exploring the Australian Seniors’ population</a:t>
            </a:r>
            <a:endParaRPr lang="en-AU" sz="4000" dirty="0"/>
          </a:p>
        </p:txBody>
      </p:sp>
    </p:spTree>
    <p:extLst>
      <p:ext uri="{BB962C8B-B14F-4D97-AF65-F5344CB8AC3E}">
        <p14:creationId xmlns:p14="http://schemas.microsoft.com/office/powerpoint/2010/main" val="16091080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Rectangle 34"/>
          <p:cNvSpPr/>
          <p:nvPr/>
        </p:nvSpPr>
        <p:spPr>
          <a:xfrm>
            <a:off x="1625839" y="3062904"/>
            <a:ext cx="1496096" cy="86409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  <a:effectLst>
            <a:outerShdw blurRad="50800" dist="50800" dir="5400000" algn="ctr" rotWithShape="0">
              <a:schemeClr val="bg1">
                <a:lumMod val="8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sz="2400" dirty="0" smtClean="0">
                <a:solidFill>
                  <a:schemeClr val="tx1"/>
                </a:solidFill>
              </a:rPr>
              <a:t>Today Focused</a:t>
            </a:r>
            <a:endParaRPr lang="en-AU" sz="2400" dirty="0">
              <a:solidFill>
                <a:schemeClr val="tx1"/>
              </a:solidFill>
            </a:endParaRPr>
          </a:p>
        </p:txBody>
      </p:sp>
      <p:sp>
        <p:nvSpPr>
          <p:cNvPr id="36" name="Rectangle 35"/>
          <p:cNvSpPr/>
          <p:nvPr/>
        </p:nvSpPr>
        <p:spPr>
          <a:xfrm>
            <a:off x="4575873" y="3075458"/>
            <a:ext cx="1496096" cy="864096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  <a:effectLst>
            <a:outerShdw blurRad="50800" dist="50800" dir="5400000" algn="ctr" rotWithShape="0">
              <a:schemeClr val="bg1">
                <a:lumMod val="8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sz="2400" dirty="0" smtClean="0">
                <a:solidFill>
                  <a:schemeClr val="tx1"/>
                </a:solidFill>
              </a:rPr>
              <a:t>Cautious Investor</a:t>
            </a:r>
            <a:endParaRPr lang="en-AU" sz="2400" dirty="0">
              <a:solidFill>
                <a:schemeClr val="tx1"/>
              </a:solidFill>
            </a:endParaRPr>
          </a:p>
        </p:txBody>
      </p:sp>
      <p:sp>
        <p:nvSpPr>
          <p:cNvPr id="38" name="Rectangle 37"/>
          <p:cNvSpPr/>
          <p:nvPr/>
        </p:nvSpPr>
        <p:spPr>
          <a:xfrm>
            <a:off x="7545767" y="3059172"/>
            <a:ext cx="1496096" cy="88038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/>
            </a:solidFill>
          </a:ln>
          <a:effectLst>
            <a:outerShdw blurRad="50800" dist="50800" dir="5400000" algn="ctr" rotWithShape="0">
              <a:schemeClr val="bg1">
                <a:lumMod val="8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sz="2400" dirty="0" smtClean="0">
                <a:solidFill>
                  <a:schemeClr val="tx1"/>
                </a:solidFill>
              </a:rPr>
              <a:t>Choice Rich</a:t>
            </a:r>
            <a:endParaRPr lang="en-AU" sz="2400" dirty="0">
              <a:solidFill>
                <a:schemeClr val="tx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58C0BB-413E-4BCE-923C-6E28E4715EA5}" type="slidenum">
              <a:rPr lang="en-AU" smtClean="0"/>
              <a:t>3</a:t>
            </a:fld>
            <a:endParaRPr lang="en-AU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964488" cy="994122"/>
          </a:xfrm>
        </p:spPr>
        <p:txBody>
          <a:bodyPr>
            <a:normAutofit/>
          </a:bodyPr>
          <a:lstStyle/>
          <a:p>
            <a:pPr algn="l"/>
            <a:r>
              <a:rPr lang="en-AU" sz="4000" dirty="0" smtClean="0"/>
              <a:t>  Seniors – Considerable diversity</a:t>
            </a:r>
            <a:endParaRPr lang="en-AU" sz="4000" dirty="0"/>
          </a:p>
        </p:txBody>
      </p:sp>
      <p:sp>
        <p:nvSpPr>
          <p:cNvPr id="17" name="Rectangle 16"/>
          <p:cNvSpPr/>
          <p:nvPr/>
        </p:nvSpPr>
        <p:spPr>
          <a:xfrm>
            <a:off x="259266" y="1196752"/>
            <a:ext cx="8633214" cy="17851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AU" sz="3000" dirty="0" smtClean="0">
                <a:cs typeface="Arial" panose="020B0604020202020204" pitchFamily="34" charset="0"/>
              </a:rPr>
              <a:t>Segmentation variables:</a:t>
            </a:r>
          </a:p>
          <a:p>
            <a:pPr marL="1257300" lvl="2" indent="-3429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AU" sz="3000" dirty="0" smtClean="0">
                <a:cs typeface="Arial" panose="020B0604020202020204" pitchFamily="34" charset="0"/>
              </a:rPr>
              <a:t>Current </a:t>
            </a:r>
            <a:r>
              <a:rPr lang="en-AU" sz="3000" dirty="0">
                <a:cs typeface="Arial" panose="020B0604020202020204" pitchFamily="34" charset="0"/>
              </a:rPr>
              <a:t>financial </a:t>
            </a:r>
            <a:r>
              <a:rPr lang="en-AU" sz="3000" dirty="0" smtClean="0">
                <a:cs typeface="Arial" panose="020B0604020202020204" pitchFamily="34" charset="0"/>
              </a:rPr>
              <a:t>situation </a:t>
            </a:r>
          </a:p>
          <a:p>
            <a:pPr marL="1257300" lvl="2" indent="-3429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AU" sz="3000" dirty="0" smtClean="0">
                <a:cs typeface="Arial" panose="020B0604020202020204" pitchFamily="34" charset="0"/>
              </a:rPr>
              <a:t>Attitudes and confidence</a:t>
            </a:r>
            <a:endParaRPr lang="en-AU" sz="3000" dirty="0">
              <a:cs typeface="Arial" panose="020B0604020202020204" pitchFamily="34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435413" y="4843591"/>
            <a:ext cx="828092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3000" dirty="0" smtClean="0">
                <a:solidFill>
                  <a:schemeClr val="tx2">
                    <a:lumMod val="75000"/>
                  </a:schemeClr>
                </a:solidFill>
              </a:rPr>
              <a:t>Cognitive or physical decline don’t discriminate</a:t>
            </a:r>
            <a:endParaRPr lang="en-AU" sz="30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7488260" y="5805264"/>
            <a:ext cx="71526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2400" dirty="0" smtClean="0"/>
              <a:t>37%</a:t>
            </a:r>
            <a:endParaRPr lang="en-AU" sz="2400" dirty="0"/>
          </a:p>
        </p:txBody>
      </p:sp>
      <p:grpSp>
        <p:nvGrpSpPr>
          <p:cNvPr id="11" name="Group 10"/>
          <p:cNvGrpSpPr/>
          <p:nvPr/>
        </p:nvGrpSpPr>
        <p:grpSpPr>
          <a:xfrm>
            <a:off x="259265" y="4073614"/>
            <a:ext cx="2728559" cy="461665"/>
            <a:chOff x="259266" y="4565277"/>
            <a:chExt cx="2847686" cy="461665"/>
          </a:xfrm>
        </p:grpSpPr>
        <p:sp>
          <p:nvSpPr>
            <p:cNvPr id="13" name="TextBox 12"/>
            <p:cNvSpPr txBox="1"/>
            <p:nvPr/>
          </p:nvSpPr>
          <p:spPr>
            <a:xfrm>
              <a:off x="1403648" y="4565277"/>
              <a:ext cx="71526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AU" sz="2400" dirty="0" smtClean="0"/>
                <a:t>41%</a:t>
              </a:r>
              <a:endParaRPr lang="en-AU" sz="2400" dirty="0"/>
            </a:p>
          </p:txBody>
        </p:sp>
        <p:cxnSp>
          <p:nvCxnSpPr>
            <p:cNvPr id="6" name="Straight Connector 5"/>
            <p:cNvCxnSpPr/>
            <p:nvPr/>
          </p:nvCxnSpPr>
          <p:spPr>
            <a:xfrm>
              <a:off x="259266" y="4796110"/>
              <a:ext cx="1144382" cy="1"/>
            </a:xfrm>
            <a:prstGeom prst="line">
              <a:avLst/>
            </a:prstGeom>
            <a:ln w="1270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2146752" y="4796108"/>
              <a:ext cx="960200" cy="0"/>
            </a:xfrm>
            <a:prstGeom prst="line">
              <a:avLst/>
            </a:prstGeom>
            <a:ln w="1270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4" name="Group 23"/>
          <p:cNvGrpSpPr/>
          <p:nvPr/>
        </p:nvGrpSpPr>
        <p:grpSpPr>
          <a:xfrm>
            <a:off x="6300192" y="4097779"/>
            <a:ext cx="2689062" cy="461665"/>
            <a:chOff x="259266" y="4565277"/>
            <a:chExt cx="2847686" cy="461665"/>
          </a:xfrm>
        </p:grpSpPr>
        <p:sp>
          <p:nvSpPr>
            <p:cNvPr id="25" name="TextBox 24"/>
            <p:cNvSpPr txBox="1"/>
            <p:nvPr/>
          </p:nvSpPr>
          <p:spPr>
            <a:xfrm>
              <a:off x="1403648" y="4565277"/>
              <a:ext cx="728793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AU" sz="2400" dirty="0" smtClean="0"/>
                <a:t>37%</a:t>
              </a:r>
              <a:endParaRPr lang="en-AU" sz="2400" dirty="0"/>
            </a:p>
          </p:txBody>
        </p:sp>
        <p:cxnSp>
          <p:nvCxnSpPr>
            <p:cNvPr id="26" name="Straight Connector 25"/>
            <p:cNvCxnSpPr/>
            <p:nvPr/>
          </p:nvCxnSpPr>
          <p:spPr>
            <a:xfrm>
              <a:off x="259266" y="4796110"/>
              <a:ext cx="1144382" cy="1"/>
            </a:xfrm>
            <a:prstGeom prst="line">
              <a:avLst/>
            </a:prstGeom>
            <a:ln w="1270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>
              <a:off x="2146752" y="4796108"/>
              <a:ext cx="960200" cy="0"/>
            </a:xfrm>
            <a:prstGeom prst="line">
              <a:avLst/>
            </a:prstGeom>
            <a:ln w="1270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1" name="Group 30"/>
          <p:cNvGrpSpPr/>
          <p:nvPr/>
        </p:nvGrpSpPr>
        <p:grpSpPr>
          <a:xfrm>
            <a:off x="3278168" y="4080318"/>
            <a:ext cx="2733992" cy="461665"/>
            <a:chOff x="259266" y="4565277"/>
            <a:chExt cx="2847686" cy="461665"/>
          </a:xfrm>
        </p:grpSpPr>
        <p:sp>
          <p:nvSpPr>
            <p:cNvPr id="32" name="TextBox 31"/>
            <p:cNvSpPr txBox="1"/>
            <p:nvPr/>
          </p:nvSpPr>
          <p:spPr>
            <a:xfrm>
              <a:off x="1403648" y="4565277"/>
              <a:ext cx="719182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AU" sz="2400" dirty="0" smtClean="0"/>
                <a:t>22%</a:t>
              </a:r>
              <a:endParaRPr lang="en-AU" sz="2400" dirty="0"/>
            </a:p>
          </p:txBody>
        </p:sp>
        <p:cxnSp>
          <p:nvCxnSpPr>
            <p:cNvPr id="33" name="Straight Connector 32"/>
            <p:cNvCxnSpPr/>
            <p:nvPr/>
          </p:nvCxnSpPr>
          <p:spPr>
            <a:xfrm>
              <a:off x="259266" y="4796110"/>
              <a:ext cx="1144382" cy="1"/>
            </a:xfrm>
            <a:prstGeom prst="line">
              <a:avLst/>
            </a:prstGeom>
            <a:ln w="1270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2146752" y="4796108"/>
              <a:ext cx="960200" cy="0"/>
            </a:xfrm>
            <a:prstGeom prst="line">
              <a:avLst/>
            </a:prstGeom>
            <a:ln w="1270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7" name="Rectangle 36"/>
          <p:cNvSpPr/>
          <p:nvPr/>
        </p:nvSpPr>
        <p:spPr>
          <a:xfrm>
            <a:off x="6137598" y="3093149"/>
            <a:ext cx="1496096" cy="846405"/>
          </a:xfrm>
          <a:prstGeom prst="rect">
            <a:avLst/>
          </a:prstGeom>
          <a:solidFill>
            <a:schemeClr val="accent1">
              <a:lumMod val="50000"/>
            </a:schemeClr>
          </a:solidFill>
          <a:effectLst>
            <a:outerShdw blurRad="50800" dist="50800" dir="5400000" algn="ctr" rotWithShape="0">
              <a:schemeClr val="bg1">
                <a:lumMod val="8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sz="2400" dirty="0" smtClean="0"/>
              <a:t>Savvy Investor </a:t>
            </a:r>
            <a:endParaRPr lang="en-AU" sz="2400" dirty="0"/>
          </a:p>
        </p:txBody>
      </p:sp>
      <p:sp>
        <p:nvSpPr>
          <p:cNvPr id="39" name="Rectangle 38"/>
          <p:cNvSpPr/>
          <p:nvPr/>
        </p:nvSpPr>
        <p:spPr>
          <a:xfrm>
            <a:off x="271597" y="3059172"/>
            <a:ext cx="1496096" cy="864096"/>
          </a:xfrm>
          <a:prstGeom prst="rect">
            <a:avLst/>
          </a:prstGeom>
          <a:ln>
            <a:noFill/>
          </a:ln>
          <a:effectLst>
            <a:outerShdw blurRad="50800" dist="50800" dir="5400000" algn="ctr" rotWithShape="0">
              <a:schemeClr val="bg1">
                <a:lumMod val="8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sz="2400" dirty="0" smtClean="0"/>
              <a:t>Choice Limited</a:t>
            </a:r>
            <a:endParaRPr lang="en-AU" sz="2400" dirty="0"/>
          </a:p>
        </p:txBody>
      </p:sp>
      <p:sp>
        <p:nvSpPr>
          <p:cNvPr id="40" name="Rectangle 39"/>
          <p:cNvSpPr/>
          <p:nvPr/>
        </p:nvSpPr>
        <p:spPr>
          <a:xfrm>
            <a:off x="3234410" y="3075458"/>
            <a:ext cx="1496096" cy="864096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  <a:effectLst>
            <a:outerShdw blurRad="50800" dist="50800" dir="5400000" algn="ctr" rotWithShape="0">
              <a:schemeClr val="bg1">
                <a:lumMod val="8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sz="2400" dirty="0" smtClean="0"/>
              <a:t>Reactive Risk taker</a:t>
            </a:r>
            <a:endParaRPr lang="en-AU" sz="2400" dirty="0"/>
          </a:p>
        </p:txBody>
      </p:sp>
    </p:spTree>
    <p:extLst>
      <p:ext uri="{BB962C8B-B14F-4D97-AF65-F5344CB8AC3E}">
        <p14:creationId xmlns:p14="http://schemas.microsoft.com/office/powerpoint/2010/main" val="8674054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 animBg="1"/>
      <p:bldP spid="36" grpId="0" animBg="1"/>
      <p:bldP spid="38" grpId="0" animBg="1"/>
      <p:bldP spid="17" grpId="0"/>
      <p:bldP spid="28" grpId="0"/>
      <p:bldP spid="37" grpId="0" animBg="1"/>
      <p:bldP spid="39" grpId="0" animBg="1"/>
      <p:bldP spid="4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58C0BB-413E-4BCE-923C-6E28E4715EA5}" type="slidenum">
              <a:rPr lang="en-AU" smtClean="0"/>
              <a:t>4</a:t>
            </a:fld>
            <a:endParaRPr lang="en-AU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964488" cy="994122"/>
          </a:xfrm>
        </p:spPr>
        <p:txBody>
          <a:bodyPr>
            <a:normAutofit fontScale="90000"/>
          </a:bodyPr>
          <a:lstStyle/>
          <a:p>
            <a:pPr algn="l"/>
            <a:r>
              <a:rPr lang="en-AU" sz="4000" dirty="0" smtClean="0"/>
              <a:t>  Digital age – Need for tailored approaches</a:t>
            </a:r>
            <a:endParaRPr lang="en-AU" sz="4000" dirty="0"/>
          </a:p>
        </p:txBody>
      </p:sp>
      <p:sp>
        <p:nvSpPr>
          <p:cNvPr id="16" name="TextBox 15"/>
          <p:cNvSpPr txBox="1"/>
          <p:nvPr/>
        </p:nvSpPr>
        <p:spPr>
          <a:xfrm>
            <a:off x="7488260" y="5805264"/>
            <a:ext cx="71526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2400" dirty="0" smtClean="0"/>
              <a:t>37%</a:t>
            </a:r>
            <a:endParaRPr lang="en-AU" sz="2400" dirty="0"/>
          </a:p>
        </p:txBody>
      </p:sp>
      <p:grpSp>
        <p:nvGrpSpPr>
          <p:cNvPr id="2" name="Group 1"/>
          <p:cNvGrpSpPr/>
          <p:nvPr/>
        </p:nvGrpSpPr>
        <p:grpSpPr>
          <a:xfrm>
            <a:off x="195716" y="1396490"/>
            <a:ext cx="8770266" cy="880383"/>
            <a:chOff x="195716" y="1396490"/>
            <a:chExt cx="8770266" cy="880383"/>
          </a:xfrm>
        </p:grpSpPr>
        <p:sp>
          <p:nvSpPr>
            <p:cNvPr id="35" name="Rectangle 34"/>
            <p:cNvSpPr/>
            <p:nvPr/>
          </p:nvSpPr>
          <p:spPr>
            <a:xfrm>
              <a:off x="1549958" y="1400222"/>
              <a:ext cx="1496096" cy="86409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noFill/>
            </a:ln>
            <a:effectLst>
              <a:outerShdw blurRad="50800" dist="50800" dir="5400000" algn="ctr" rotWithShape="0">
                <a:schemeClr val="bg1">
                  <a:lumMod val="8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AU" sz="2400" dirty="0" smtClean="0">
                  <a:solidFill>
                    <a:schemeClr val="tx1"/>
                  </a:solidFill>
                </a:rPr>
                <a:t>Today Focused</a:t>
              </a:r>
              <a:endParaRPr lang="en-AU" sz="2400" dirty="0">
                <a:solidFill>
                  <a:schemeClr val="tx1"/>
                </a:solidFill>
              </a:endParaRPr>
            </a:p>
          </p:txBody>
        </p:sp>
        <p:sp>
          <p:nvSpPr>
            <p:cNvPr id="36" name="Rectangle 35"/>
            <p:cNvSpPr/>
            <p:nvPr/>
          </p:nvSpPr>
          <p:spPr>
            <a:xfrm>
              <a:off x="4499992" y="1412776"/>
              <a:ext cx="1496096" cy="864096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>
              <a:noFill/>
            </a:ln>
            <a:effectLst>
              <a:outerShdw blurRad="50800" dist="50800" dir="5400000" algn="ctr" rotWithShape="0">
                <a:schemeClr val="bg1">
                  <a:lumMod val="8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AU" sz="2400" dirty="0" smtClean="0">
                  <a:solidFill>
                    <a:schemeClr val="tx1"/>
                  </a:solidFill>
                </a:rPr>
                <a:t>Cautious Investor</a:t>
              </a:r>
              <a:endParaRPr lang="en-AU" sz="2400" dirty="0">
                <a:solidFill>
                  <a:schemeClr val="tx1"/>
                </a:solidFill>
              </a:endParaRPr>
            </a:p>
          </p:txBody>
        </p:sp>
        <p:sp>
          <p:nvSpPr>
            <p:cNvPr id="38" name="Rectangle 37"/>
            <p:cNvSpPr/>
            <p:nvPr/>
          </p:nvSpPr>
          <p:spPr>
            <a:xfrm>
              <a:off x="7469886" y="1396490"/>
              <a:ext cx="1496096" cy="880383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solidFill>
                <a:schemeClr val="bg1"/>
              </a:solidFill>
            </a:ln>
            <a:effectLst>
              <a:outerShdw blurRad="50800" dist="50800" dir="5400000" algn="ctr" rotWithShape="0">
                <a:schemeClr val="bg1">
                  <a:lumMod val="8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AU" sz="2400" dirty="0" smtClean="0">
                  <a:solidFill>
                    <a:schemeClr val="tx1"/>
                  </a:solidFill>
                </a:rPr>
                <a:t>Choice Rich</a:t>
              </a:r>
              <a:endParaRPr lang="en-AU" sz="2400" dirty="0">
                <a:solidFill>
                  <a:schemeClr val="tx1"/>
                </a:solidFill>
              </a:endParaRPr>
            </a:p>
          </p:txBody>
        </p:sp>
        <p:sp>
          <p:nvSpPr>
            <p:cNvPr id="37" name="Rectangle 36"/>
            <p:cNvSpPr/>
            <p:nvPr/>
          </p:nvSpPr>
          <p:spPr>
            <a:xfrm>
              <a:off x="6061717" y="1430467"/>
              <a:ext cx="1496096" cy="846405"/>
            </a:xfrm>
            <a:prstGeom prst="rect">
              <a:avLst/>
            </a:prstGeom>
            <a:solidFill>
              <a:schemeClr val="accent1">
                <a:lumMod val="50000"/>
              </a:schemeClr>
            </a:solidFill>
            <a:effectLst>
              <a:outerShdw blurRad="50800" dist="50800" dir="5400000" algn="ctr" rotWithShape="0">
                <a:schemeClr val="bg1">
                  <a:lumMod val="8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AU" sz="2400" dirty="0" smtClean="0"/>
                <a:t>Savvy Investor </a:t>
              </a:r>
              <a:endParaRPr lang="en-AU" sz="2400" dirty="0"/>
            </a:p>
          </p:txBody>
        </p:sp>
        <p:sp>
          <p:nvSpPr>
            <p:cNvPr id="39" name="Rectangle 38"/>
            <p:cNvSpPr/>
            <p:nvPr/>
          </p:nvSpPr>
          <p:spPr>
            <a:xfrm>
              <a:off x="195716" y="1396490"/>
              <a:ext cx="1496096" cy="864096"/>
            </a:xfrm>
            <a:prstGeom prst="rect">
              <a:avLst/>
            </a:prstGeom>
            <a:ln>
              <a:noFill/>
            </a:ln>
            <a:effectLst>
              <a:outerShdw blurRad="50800" dist="50800" dir="5400000" algn="ctr" rotWithShape="0">
                <a:schemeClr val="bg1">
                  <a:lumMod val="8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AU" sz="2400" dirty="0" smtClean="0"/>
                <a:t>Choice Limited</a:t>
              </a:r>
              <a:endParaRPr lang="en-AU" sz="2400" dirty="0"/>
            </a:p>
          </p:txBody>
        </p:sp>
        <p:sp>
          <p:nvSpPr>
            <p:cNvPr id="40" name="Rectangle 39"/>
            <p:cNvSpPr/>
            <p:nvPr/>
          </p:nvSpPr>
          <p:spPr>
            <a:xfrm>
              <a:off x="3158529" y="1412776"/>
              <a:ext cx="1496096" cy="864096"/>
            </a:xfrm>
            <a:prstGeom prst="rect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  <a:effectLst>
              <a:outerShdw blurRad="50800" dist="50800" dir="5400000" algn="ctr" rotWithShape="0">
                <a:schemeClr val="bg1">
                  <a:lumMod val="8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AU" sz="2400" dirty="0" smtClean="0"/>
                <a:t>Reactive Risk taker</a:t>
              </a:r>
              <a:endParaRPr lang="en-AU" sz="2400" dirty="0"/>
            </a:p>
          </p:txBody>
        </p:sp>
      </p:grpSp>
      <p:sp>
        <p:nvSpPr>
          <p:cNvPr id="54" name="TextBox 53"/>
          <p:cNvSpPr txBox="1"/>
          <p:nvPr/>
        </p:nvSpPr>
        <p:spPr>
          <a:xfrm>
            <a:off x="3625640" y="2361113"/>
            <a:ext cx="2057969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2600" b="1" dirty="0" smtClean="0"/>
              <a:t>Robo Advice</a:t>
            </a:r>
            <a:endParaRPr lang="en-AU" sz="2600" dirty="0"/>
          </a:p>
        </p:txBody>
      </p:sp>
      <p:sp>
        <p:nvSpPr>
          <p:cNvPr id="56" name="TextBox 55"/>
          <p:cNvSpPr txBox="1"/>
          <p:nvPr/>
        </p:nvSpPr>
        <p:spPr>
          <a:xfrm>
            <a:off x="5532381" y="2902293"/>
            <a:ext cx="3433601" cy="2246769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bg1">
                <a:lumMod val="50000"/>
              </a:schemeClr>
            </a:solidFill>
            <a:prstDash val="solid"/>
          </a:ln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AU" sz="2000" dirty="0" smtClean="0"/>
              <a:t>80% - professional advice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AU" sz="2000" dirty="0" smtClean="0"/>
              <a:t>Confident searching online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AU" sz="2000" dirty="0" smtClean="0"/>
              <a:t>SEO - ASIC’s MoneySmart performing well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AU" sz="2000" dirty="0" smtClean="0"/>
              <a:t>Website content focus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AU" sz="2000" dirty="0" smtClean="0"/>
              <a:t>May use robo-advice for specific issues </a:t>
            </a:r>
            <a:endParaRPr lang="en-AU" sz="2000" dirty="0"/>
          </a:p>
        </p:txBody>
      </p:sp>
      <p:cxnSp>
        <p:nvCxnSpPr>
          <p:cNvPr id="59" name="Straight Arrow Connector 58"/>
          <p:cNvCxnSpPr/>
          <p:nvPr/>
        </p:nvCxnSpPr>
        <p:spPr>
          <a:xfrm>
            <a:off x="7845890" y="2348880"/>
            <a:ext cx="0" cy="553413"/>
          </a:xfrm>
          <a:prstGeom prst="straightConnector1">
            <a:avLst/>
          </a:prstGeom>
          <a:ln w="28575">
            <a:solidFill>
              <a:schemeClr val="bg1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" name="TextBox 62"/>
          <p:cNvSpPr txBox="1"/>
          <p:nvPr/>
        </p:nvSpPr>
        <p:spPr>
          <a:xfrm>
            <a:off x="1475656" y="2902293"/>
            <a:ext cx="3960439" cy="1631216"/>
          </a:xfrm>
          <a:prstGeom prst="rect">
            <a:avLst/>
          </a:prstGeom>
          <a:noFill/>
          <a:ln w="19050">
            <a:solidFill>
              <a:schemeClr val="accent2">
                <a:lumMod val="50000"/>
              </a:schemeClr>
            </a:solidFill>
            <a:prstDash val="solid"/>
          </a:ln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AU" sz="2000" dirty="0" smtClean="0"/>
              <a:t>Attraction of lower advice fees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AU" sz="2000" dirty="0" smtClean="0"/>
              <a:t>Looking for quick solutions?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AU" sz="2000" dirty="0" smtClean="0"/>
              <a:t>Query:  ability to account for changing circumstances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AU" sz="2000" dirty="0" smtClean="0"/>
              <a:t>Awareness of advice limitations?  </a:t>
            </a:r>
            <a:endParaRPr lang="en-AU" sz="2000" dirty="0"/>
          </a:p>
        </p:txBody>
      </p:sp>
      <p:cxnSp>
        <p:nvCxnSpPr>
          <p:cNvPr id="64" name="Straight Arrow Connector 63"/>
          <p:cNvCxnSpPr/>
          <p:nvPr/>
        </p:nvCxnSpPr>
        <p:spPr>
          <a:xfrm>
            <a:off x="3471006" y="2348880"/>
            <a:ext cx="0" cy="461665"/>
          </a:xfrm>
          <a:prstGeom prst="straightConnector1">
            <a:avLst/>
          </a:prstGeom>
          <a:ln w="28575">
            <a:solidFill>
              <a:schemeClr val="bg1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TextBox 65"/>
          <p:cNvSpPr txBox="1"/>
          <p:nvPr/>
        </p:nvSpPr>
        <p:spPr>
          <a:xfrm>
            <a:off x="380832" y="4789601"/>
            <a:ext cx="4967488" cy="132343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bg1">
                <a:lumMod val="50000"/>
              </a:schemeClr>
            </a:solidFill>
            <a:prstDash val="solid"/>
          </a:ln>
        </p:spPr>
        <p:txBody>
          <a:bodyPr wrap="square" rtlCol="0">
            <a:spAutoFit/>
          </a:bodyPr>
          <a:lstStyle/>
          <a:p>
            <a:pPr marL="172176" indent="-172176">
              <a:buFont typeface="Arial" panose="020B0604020202020204" pitchFamily="34" charset="0"/>
              <a:buChar char="•"/>
            </a:pPr>
            <a:r>
              <a:rPr lang="en-AU" sz="2000" dirty="0" smtClean="0"/>
              <a:t>Even </a:t>
            </a:r>
            <a:r>
              <a:rPr lang="en-AU" sz="2000" dirty="0"/>
              <a:t>online bill payment a challenge</a:t>
            </a:r>
          </a:p>
          <a:p>
            <a:pPr marL="172176" indent="-172176">
              <a:buFont typeface="Arial" panose="020B0604020202020204" pitchFamily="34" charset="0"/>
              <a:buChar char="•"/>
            </a:pPr>
            <a:r>
              <a:rPr lang="en-AU" sz="2000" dirty="0"/>
              <a:t>Preference for face-to-face and ‘advice’ from those they know </a:t>
            </a:r>
            <a:r>
              <a:rPr lang="en-AU" sz="2000" dirty="0" smtClean="0"/>
              <a:t>and trust – leverage this</a:t>
            </a:r>
          </a:p>
          <a:p>
            <a:pPr marL="172176" indent="-172176">
              <a:buFont typeface="Arial" panose="020B0604020202020204" pitchFamily="34" charset="0"/>
              <a:buChar char="•"/>
            </a:pPr>
            <a:r>
              <a:rPr lang="en-AU" sz="2000" dirty="0" smtClean="0"/>
              <a:t>May take guidance from children</a:t>
            </a:r>
            <a:endParaRPr lang="en-AU" sz="2000" dirty="0"/>
          </a:p>
        </p:txBody>
      </p:sp>
      <p:cxnSp>
        <p:nvCxnSpPr>
          <p:cNvPr id="67" name="Straight Arrow Connector 66"/>
          <p:cNvCxnSpPr/>
          <p:nvPr/>
        </p:nvCxnSpPr>
        <p:spPr>
          <a:xfrm flipH="1">
            <a:off x="943764" y="2361113"/>
            <a:ext cx="8838" cy="2428488"/>
          </a:xfrm>
          <a:prstGeom prst="straightConnector1">
            <a:avLst/>
          </a:prstGeom>
          <a:ln w="28575">
            <a:solidFill>
              <a:schemeClr val="bg1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557823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" grpId="0"/>
      <p:bldP spid="56" grpId="0" animBg="1"/>
      <p:bldP spid="63" grpId="0" animBg="1"/>
      <p:bldP spid="6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58C0BB-413E-4BCE-923C-6E28E4715EA5}" type="slidenum">
              <a:rPr lang="en-AU" smtClean="0"/>
              <a:t>5</a:t>
            </a:fld>
            <a:endParaRPr lang="en-AU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964488" cy="994122"/>
          </a:xfrm>
        </p:spPr>
        <p:txBody>
          <a:bodyPr>
            <a:normAutofit fontScale="90000"/>
          </a:bodyPr>
          <a:lstStyle/>
          <a:p>
            <a:pPr algn="l"/>
            <a:r>
              <a:rPr lang="en-AU" sz="4000" dirty="0" smtClean="0"/>
              <a:t>  Digital age – Need for tailored approaches</a:t>
            </a:r>
            <a:endParaRPr lang="en-AU" sz="4000" dirty="0"/>
          </a:p>
        </p:txBody>
      </p:sp>
      <p:sp>
        <p:nvSpPr>
          <p:cNvPr id="16" name="TextBox 15"/>
          <p:cNvSpPr txBox="1"/>
          <p:nvPr/>
        </p:nvSpPr>
        <p:spPr>
          <a:xfrm>
            <a:off x="7488260" y="5805264"/>
            <a:ext cx="71526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2400" dirty="0" smtClean="0"/>
              <a:t>37%</a:t>
            </a:r>
            <a:endParaRPr lang="en-AU" sz="2400" dirty="0"/>
          </a:p>
        </p:txBody>
      </p:sp>
      <p:grpSp>
        <p:nvGrpSpPr>
          <p:cNvPr id="2" name="Group 1"/>
          <p:cNvGrpSpPr/>
          <p:nvPr/>
        </p:nvGrpSpPr>
        <p:grpSpPr>
          <a:xfrm>
            <a:off x="195716" y="1396490"/>
            <a:ext cx="8770266" cy="880383"/>
            <a:chOff x="195716" y="1396490"/>
            <a:chExt cx="8770266" cy="880383"/>
          </a:xfrm>
        </p:grpSpPr>
        <p:sp>
          <p:nvSpPr>
            <p:cNvPr id="35" name="Rectangle 34"/>
            <p:cNvSpPr/>
            <p:nvPr/>
          </p:nvSpPr>
          <p:spPr>
            <a:xfrm>
              <a:off x="1549958" y="1400222"/>
              <a:ext cx="1496096" cy="86409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noFill/>
            </a:ln>
            <a:effectLst>
              <a:outerShdw blurRad="50800" dist="50800" dir="5400000" algn="ctr" rotWithShape="0">
                <a:schemeClr val="bg1">
                  <a:lumMod val="8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AU" sz="2400" dirty="0" smtClean="0">
                  <a:solidFill>
                    <a:schemeClr val="tx1"/>
                  </a:solidFill>
                </a:rPr>
                <a:t>Today Focused</a:t>
              </a:r>
              <a:endParaRPr lang="en-AU" sz="2400" dirty="0">
                <a:solidFill>
                  <a:schemeClr val="tx1"/>
                </a:solidFill>
              </a:endParaRPr>
            </a:p>
          </p:txBody>
        </p:sp>
        <p:sp>
          <p:nvSpPr>
            <p:cNvPr id="36" name="Rectangle 35"/>
            <p:cNvSpPr/>
            <p:nvPr/>
          </p:nvSpPr>
          <p:spPr>
            <a:xfrm>
              <a:off x="4499992" y="1412776"/>
              <a:ext cx="1496096" cy="864096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>
              <a:noFill/>
            </a:ln>
            <a:effectLst>
              <a:outerShdw blurRad="50800" dist="50800" dir="5400000" algn="ctr" rotWithShape="0">
                <a:schemeClr val="bg1">
                  <a:lumMod val="8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AU" sz="2400" dirty="0" smtClean="0">
                  <a:solidFill>
                    <a:schemeClr val="tx1"/>
                  </a:solidFill>
                </a:rPr>
                <a:t>Cautious Investor</a:t>
              </a:r>
              <a:endParaRPr lang="en-AU" sz="2400" dirty="0">
                <a:solidFill>
                  <a:schemeClr val="tx1"/>
                </a:solidFill>
              </a:endParaRPr>
            </a:p>
          </p:txBody>
        </p:sp>
        <p:sp>
          <p:nvSpPr>
            <p:cNvPr id="38" name="Rectangle 37"/>
            <p:cNvSpPr/>
            <p:nvPr/>
          </p:nvSpPr>
          <p:spPr>
            <a:xfrm>
              <a:off x="7469886" y="1396490"/>
              <a:ext cx="1496096" cy="880383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solidFill>
                <a:schemeClr val="bg1"/>
              </a:solidFill>
            </a:ln>
            <a:effectLst>
              <a:outerShdw blurRad="50800" dist="50800" dir="5400000" algn="ctr" rotWithShape="0">
                <a:schemeClr val="bg1">
                  <a:lumMod val="8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AU" sz="2400" dirty="0" smtClean="0">
                  <a:solidFill>
                    <a:schemeClr val="tx1"/>
                  </a:solidFill>
                </a:rPr>
                <a:t>Choice Rich</a:t>
              </a:r>
              <a:endParaRPr lang="en-AU" sz="2400" dirty="0">
                <a:solidFill>
                  <a:schemeClr val="tx1"/>
                </a:solidFill>
              </a:endParaRPr>
            </a:p>
          </p:txBody>
        </p:sp>
        <p:sp>
          <p:nvSpPr>
            <p:cNvPr id="37" name="Rectangle 36"/>
            <p:cNvSpPr/>
            <p:nvPr/>
          </p:nvSpPr>
          <p:spPr>
            <a:xfrm>
              <a:off x="6061717" y="1430467"/>
              <a:ext cx="1496096" cy="846405"/>
            </a:xfrm>
            <a:prstGeom prst="rect">
              <a:avLst/>
            </a:prstGeom>
            <a:solidFill>
              <a:schemeClr val="accent1">
                <a:lumMod val="50000"/>
              </a:schemeClr>
            </a:solidFill>
            <a:effectLst>
              <a:outerShdw blurRad="50800" dist="50800" dir="5400000" algn="ctr" rotWithShape="0">
                <a:schemeClr val="bg1">
                  <a:lumMod val="8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AU" sz="2400" dirty="0" smtClean="0"/>
                <a:t>Savvy Investor </a:t>
              </a:r>
              <a:endParaRPr lang="en-AU" sz="2400" dirty="0"/>
            </a:p>
          </p:txBody>
        </p:sp>
        <p:sp>
          <p:nvSpPr>
            <p:cNvPr id="39" name="Rectangle 38"/>
            <p:cNvSpPr/>
            <p:nvPr/>
          </p:nvSpPr>
          <p:spPr>
            <a:xfrm>
              <a:off x="195716" y="1396490"/>
              <a:ext cx="1496096" cy="864096"/>
            </a:xfrm>
            <a:prstGeom prst="rect">
              <a:avLst/>
            </a:prstGeom>
            <a:ln>
              <a:noFill/>
            </a:ln>
            <a:effectLst>
              <a:outerShdw blurRad="50800" dist="50800" dir="5400000" algn="ctr" rotWithShape="0">
                <a:schemeClr val="bg1">
                  <a:lumMod val="8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AU" sz="2400" dirty="0" smtClean="0"/>
                <a:t>Choice Limited</a:t>
              </a:r>
              <a:endParaRPr lang="en-AU" sz="2400" dirty="0"/>
            </a:p>
          </p:txBody>
        </p:sp>
        <p:sp>
          <p:nvSpPr>
            <p:cNvPr id="40" name="Rectangle 39"/>
            <p:cNvSpPr/>
            <p:nvPr/>
          </p:nvSpPr>
          <p:spPr>
            <a:xfrm>
              <a:off x="3158529" y="1412776"/>
              <a:ext cx="1496096" cy="864096"/>
            </a:xfrm>
            <a:prstGeom prst="rect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  <a:effectLst>
              <a:outerShdw blurRad="50800" dist="50800" dir="5400000" algn="ctr" rotWithShape="0">
                <a:schemeClr val="bg1">
                  <a:lumMod val="8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AU" sz="2400" dirty="0" smtClean="0"/>
                <a:t>Reactive Risk taker</a:t>
              </a:r>
              <a:endParaRPr lang="en-AU" sz="2400" dirty="0"/>
            </a:p>
          </p:txBody>
        </p:sp>
      </p:grpSp>
      <p:sp>
        <p:nvSpPr>
          <p:cNvPr id="54" name="TextBox 53"/>
          <p:cNvSpPr txBox="1"/>
          <p:nvPr/>
        </p:nvSpPr>
        <p:spPr>
          <a:xfrm>
            <a:off x="3474411" y="2348880"/>
            <a:ext cx="5443349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2600" b="1" dirty="0" smtClean="0"/>
              <a:t>Phishing; Online scams; cyber security</a:t>
            </a:r>
            <a:endParaRPr lang="en-AU" sz="2600" dirty="0"/>
          </a:p>
        </p:txBody>
      </p:sp>
      <p:sp>
        <p:nvSpPr>
          <p:cNvPr id="56" name="TextBox 55"/>
          <p:cNvSpPr txBox="1"/>
          <p:nvPr/>
        </p:nvSpPr>
        <p:spPr>
          <a:xfrm>
            <a:off x="6081185" y="2859790"/>
            <a:ext cx="2856043" cy="1631216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bg1">
                <a:lumMod val="50000"/>
              </a:schemeClr>
            </a:solidFill>
            <a:prstDash val="solid"/>
          </a:ln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AU" sz="2000" dirty="0" smtClean="0"/>
              <a:t>Aware and well read;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AU" sz="2000" dirty="0" smtClean="0"/>
              <a:t>Less vulnerable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AU" sz="2000" dirty="0" smtClean="0"/>
              <a:t>Own networks alert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AU" sz="2000" dirty="0" smtClean="0"/>
              <a:t>Reinforcement assists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AU" sz="2000" dirty="0"/>
          </a:p>
        </p:txBody>
      </p:sp>
      <p:cxnSp>
        <p:nvCxnSpPr>
          <p:cNvPr id="59" name="Straight Arrow Connector 58"/>
          <p:cNvCxnSpPr/>
          <p:nvPr/>
        </p:nvCxnSpPr>
        <p:spPr>
          <a:xfrm>
            <a:off x="8876897" y="2276872"/>
            <a:ext cx="0" cy="553413"/>
          </a:xfrm>
          <a:prstGeom prst="straightConnector1">
            <a:avLst/>
          </a:prstGeom>
          <a:ln w="28575">
            <a:solidFill>
              <a:schemeClr val="bg1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" name="TextBox 62"/>
          <p:cNvSpPr txBox="1"/>
          <p:nvPr/>
        </p:nvSpPr>
        <p:spPr>
          <a:xfrm>
            <a:off x="570074" y="2872819"/>
            <a:ext cx="2909868" cy="1631216"/>
          </a:xfrm>
          <a:prstGeom prst="rect">
            <a:avLst/>
          </a:prstGeom>
          <a:noFill/>
          <a:ln w="19050">
            <a:solidFill>
              <a:schemeClr val="accent2">
                <a:lumMod val="50000"/>
              </a:schemeClr>
            </a:solidFill>
            <a:prstDash val="solid"/>
          </a:ln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AU" sz="2000" dirty="0" smtClean="0"/>
              <a:t>Vulnerable to ‘get rich quick’ schemes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AU" sz="2000" dirty="0" smtClean="0"/>
              <a:t>Challenge: awareness of our messages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AU" sz="2000" dirty="0" smtClean="0"/>
              <a:t>Reinforcement</a:t>
            </a:r>
            <a:endParaRPr lang="en-AU" sz="2000" dirty="0"/>
          </a:p>
        </p:txBody>
      </p:sp>
      <p:cxnSp>
        <p:nvCxnSpPr>
          <p:cNvPr id="64" name="Straight Arrow Connector 63"/>
          <p:cNvCxnSpPr/>
          <p:nvPr/>
        </p:nvCxnSpPr>
        <p:spPr>
          <a:xfrm>
            <a:off x="3275856" y="2276872"/>
            <a:ext cx="0" cy="503975"/>
          </a:xfrm>
          <a:prstGeom prst="straightConnector1">
            <a:avLst/>
          </a:prstGeom>
          <a:ln w="28575">
            <a:solidFill>
              <a:schemeClr val="bg1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TextBox 65"/>
          <p:cNvSpPr txBox="1"/>
          <p:nvPr/>
        </p:nvSpPr>
        <p:spPr>
          <a:xfrm>
            <a:off x="334804" y="5007175"/>
            <a:ext cx="5647450" cy="101566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bg1">
                <a:lumMod val="50000"/>
              </a:schemeClr>
            </a:solidFill>
            <a:prstDash val="solid"/>
          </a:ln>
        </p:spPr>
        <p:txBody>
          <a:bodyPr wrap="square" rtlCol="0">
            <a:spAutoFit/>
          </a:bodyPr>
          <a:lstStyle/>
          <a:p>
            <a:pPr marL="172176" indent="-172176">
              <a:buFont typeface="Arial" panose="020B0604020202020204" pitchFamily="34" charset="0"/>
              <a:buChar char="•"/>
            </a:pPr>
            <a:r>
              <a:rPr lang="en-AU" sz="2000" dirty="0" smtClean="0"/>
              <a:t>Focus on the support networks they tap into</a:t>
            </a:r>
          </a:p>
          <a:p>
            <a:pPr marL="172176" indent="-172176">
              <a:buFont typeface="Arial" panose="020B0604020202020204" pitchFamily="34" charset="0"/>
              <a:buChar char="•"/>
            </a:pPr>
            <a:r>
              <a:rPr lang="en-AU" sz="2000" dirty="0" smtClean="0"/>
              <a:t>Community organisations</a:t>
            </a:r>
          </a:p>
          <a:p>
            <a:pPr marL="172176" indent="-172176">
              <a:buFont typeface="Arial" panose="020B0604020202020204" pitchFamily="34" charset="0"/>
              <a:buChar char="•"/>
            </a:pPr>
            <a:r>
              <a:rPr lang="en-AU" sz="2000" dirty="0" smtClean="0"/>
              <a:t>Close alignment with other government agencies</a:t>
            </a:r>
            <a:endParaRPr lang="en-AU" sz="2000" dirty="0"/>
          </a:p>
        </p:txBody>
      </p:sp>
      <p:cxnSp>
        <p:nvCxnSpPr>
          <p:cNvPr id="67" name="Straight Arrow Connector 66"/>
          <p:cNvCxnSpPr/>
          <p:nvPr/>
        </p:nvCxnSpPr>
        <p:spPr>
          <a:xfrm flipH="1">
            <a:off x="467545" y="2276872"/>
            <a:ext cx="1" cy="2730303"/>
          </a:xfrm>
          <a:prstGeom prst="straightConnector1">
            <a:avLst/>
          </a:prstGeom>
          <a:ln w="28575">
            <a:solidFill>
              <a:schemeClr val="bg1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3582304" y="2861625"/>
            <a:ext cx="2399950" cy="1631216"/>
          </a:xfrm>
          <a:prstGeom prst="rect">
            <a:avLst/>
          </a:prstGeom>
          <a:solidFill>
            <a:srgbClr val="F6E7E6"/>
          </a:solidFill>
          <a:ln w="12700">
            <a:solidFill>
              <a:schemeClr val="bg1">
                <a:lumMod val="50000"/>
              </a:schemeClr>
            </a:solidFill>
            <a:prstDash val="solid"/>
          </a:ln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AU" sz="2000" dirty="0" smtClean="0"/>
              <a:t>Naturally cautious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AU" sz="2000" dirty="0" smtClean="0"/>
              <a:t>Communication strategy crucial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AU" sz="2000" dirty="0" smtClean="0"/>
              <a:t>Networks (e.g. women’s)</a:t>
            </a:r>
            <a:endParaRPr lang="en-AU" sz="2000" dirty="0"/>
          </a:p>
        </p:txBody>
      </p:sp>
    </p:spTree>
    <p:extLst>
      <p:ext uri="{BB962C8B-B14F-4D97-AF65-F5344CB8AC3E}">
        <p14:creationId xmlns:p14="http://schemas.microsoft.com/office/powerpoint/2010/main" val="36347404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" grpId="0"/>
      <p:bldP spid="56" grpId="0" animBg="1"/>
      <p:bldP spid="63" grpId="0" animBg="1"/>
      <p:bldP spid="66" grpId="0" animBg="1"/>
      <p:bldP spid="2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58C0BB-413E-4BCE-923C-6E28E4715EA5}" type="slidenum">
              <a:rPr lang="en-AU" smtClean="0"/>
              <a:t>6</a:t>
            </a:fld>
            <a:endParaRPr lang="en-AU"/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5384" y="0"/>
            <a:ext cx="8229600" cy="994122"/>
          </a:xfrm>
        </p:spPr>
        <p:txBody>
          <a:bodyPr>
            <a:normAutofit/>
          </a:bodyPr>
          <a:lstStyle/>
          <a:p>
            <a:pPr algn="l"/>
            <a:r>
              <a:rPr lang="en-AU" sz="4000" dirty="0" smtClean="0"/>
              <a:t>  Importance of Seniors’ Supporters</a:t>
            </a:r>
            <a:endParaRPr lang="en-AU" sz="4000" dirty="0"/>
          </a:p>
        </p:txBody>
      </p:sp>
      <p:sp>
        <p:nvSpPr>
          <p:cNvPr id="13" name="Rectangle 12"/>
          <p:cNvSpPr/>
          <p:nvPr/>
        </p:nvSpPr>
        <p:spPr>
          <a:xfrm>
            <a:off x="4932040" y="3160129"/>
            <a:ext cx="3672408" cy="523220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endParaRPr lang="en-AU" sz="2800" b="1" dirty="0">
              <a:cs typeface="Arial" panose="020B0604020202020204" pitchFamily="34" charset="0"/>
            </a:endParaRPr>
          </a:p>
        </p:txBody>
      </p:sp>
      <p:grpSp>
        <p:nvGrpSpPr>
          <p:cNvPr id="22" name="Group 21"/>
          <p:cNvGrpSpPr/>
          <p:nvPr/>
        </p:nvGrpSpPr>
        <p:grpSpPr>
          <a:xfrm>
            <a:off x="251520" y="1468951"/>
            <a:ext cx="8509733" cy="1978506"/>
            <a:chOff x="251520" y="1468951"/>
            <a:chExt cx="8509733" cy="1978506"/>
          </a:xfrm>
        </p:grpSpPr>
        <p:grpSp>
          <p:nvGrpSpPr>
            <p:cNvPr id="3" name="Group 2"/>
            <p:cNvGrpSpPr/>
            <p:nvPr/>
          </p:nvGrpSpPr>
          <p:grpSpPr>
            <a:xfrm>
              <a:off x="1924344" y="1468951"/>
              <a:ext cx="5189449" cy="1616739"/>
              <a:chOff x="683567" y="2420888"/>
              <a:chExt cx="7603386" cy="2380967"/>
            </a:xfrm>
            <a:effectLst>
              <a:outerShdw blurRad="50800" dist="50800" dir="5400000" algn="ctr" rotWithShape="0">
                <a:schemeClr val="bg1">
                  <a:lumMod val="75000"/>
                </a:schemeClr>
              </a:outerShdw>
            </a:effectLst>
          </p:grpSpPr>
          <p:pic>
            <p:nvPicPr>
              <p:cNvPr id="9" name="Picture 3"/>
              <p:cNvPicPr>
                <a:picLocks noChangeAspect="1" noChangeArrowheads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683567" y="2420888"/>
                <a:ext cx="2714911" cy="237626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1" name="Picture 2"/>
              <p:cNvPicPr>
                <a:picLocks noChangeAspect="1" noChangeArrowheads="1"/>
              </p:cNvPicPr>
              <p:nvPr/>
            </p:nvPicPr>
            <p:blipFill>
              <a:blip r:embed="rId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374728" y="2420888"/>
                <a:ext cx="2469665" cy="238096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2" name="Picture 5"/>
              <p:cNvPicPr>
                <a:picLocks noChangeAspect="1" noChangeArrowheads="1"/>
              </p:cNvPicPr>
              <p:nvPr/>
            </p:nvPicPr>
            <p:blipFill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5870855" y="2420888"/>
                <a:ext cx="2416098" cy="238096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sp>
          <p:nvSpPr>
            <p:cNvPr id="17" name="Rectangle 16"/>
            <p:cNvSpPr/>
            <p:nvPr/>
          </p:nvSpPr>
          <p:spPr>
            <a:xfrm>
              <a:off x="7265157" y="2567074"/>
              <a:ext cx="1496096" cy="880383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solidFill>
                <a:schemeClr val="bg1"/>
              </a:solidFill>
            </a:ln>
            <a:effectLst>
              <a:outerShdw blurRad="50800" dist="50800" dir="5400000" algn="ctr" rotWithShape="0">
                <a:schemeClr val="bg1">
                  <a:lumMod val="8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AU" sz="2400" dirty="0" smtClean="0">
                  <a:solidFill>
                    <a:schemeClr val="tx1"/>
                  </a:solidFill>
                </a:rPr>
                <a:t>Choice Rich</a:t>
              </a:r>
              <a:endParaRPr lang="en-AU" sz="2400" dirty="0">
                <a:solidFill>
                  <a:schemeClr val="tx1"/>
                </a:solidFill>
              </a:endParaRPr>
            </a:p>
          </p:txBody>
        </p:sp>
        <p:sp>
          <p:nvSpPr>
            <p:cNvPr id="19" name="Rectangle 18"/>
            <p:cNvSpPr/>
            <p:nvPr/>
          </p:nvSpPr>
          <p:spPr>
            <a:xfrm>
              <a:off x="251520" y="2557643"/>
              <a:ext cx="1496096" cy="864096"/>
            </a:xfrm>
            <a:prstGeom prst="rect">
              <a:avLst/>
            </a:prstGeom>
            <a:ln>
              <a:noFill/>
            </a:ln>
            <a:effectLst>
              <a:outerShdw blurRad="50800" dist="50800" dir="5400000" algn="ctr" rotWithShape="0">
                <a:schemeClr val="bg1">
                  <a:lumMod val="8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AU" sz="2400" dirty="0" smtClean="0"/>
                <a:t>Choice Limited</a:t>
              </a:r>
              <a:endParaRPr lang="en-AU" sz="2400" dirty="0"/>
            </a:p>
          </p:txBody>
        </p:sp>
        <p:cxnSp>
          <p:nvCxnSpPr>
            <p:cNvPr id="5" name="Straight Connector 4"/>
            <p:cNvCxnSpPr/>
            <p:nvPr/>
          </p:nvCxnSpPr>
          <p:spPr>
            <a:xfrm>
              <a:off x="1924343" y="3421739"/>
              <a:ext cx="5189449" cy="0"/>
            </a:xfrm>
            <a:prstGeom prst="line">
              <a:avLst/>
            </a:prstGeom>
            <a:ln w="57150">
              <a:prstDash val="sysDash"/>
              <a:headEnd type="triangl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" name="TextBox 5"/>
          <p:cNvSpPr txBox="1"/>
          <p:nvPr/>
        </p:nvSpPr>
        <p:spPr>
          <a:xfrm>
            <a:off x="1663242" y="3573016"/>
            <a:ext cx="559998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AU" sz="2400" b="1" dirty="0" smtClean="0"/>
              <a:t>Triggers for engagement</a:t>
            </a:r>
            <a:r>
              <a:rPr lang="en-AU" sz="2400" dirty="0" smtClean="0"/>
              <a:t>: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AU" sz="2400" dirty="0" smtClean="0"/>
              <a:t>Declining physical or cognitive health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AU" sz="2400" dirty="0" smtClean="0"/>
              <a:t>Loss of partner and new responsibilities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AU" sz="2400" dirty="0" smtClean="0"/>
              <a:t>Digital environment / loss </a:t>
            </a:r>
            <a:r>
              <a:rPr lang="en-AU" sz="2400" dirty="0"/>
              <a:t>of </a:t>
            </a:r>
            <a:r>
              <a:rPr lang="en-AU" sz="2400" dirty="0" smtClean="0"/>
              <a:t>confidence</a:t>
            </a:r>
            <a:endParaRPr lang="en-AU" sz="2400" dirty="0"/>
          </a:p>
        </p:txBody>
      </p:sp>
    </p:spTree>
    <p:extLst>
      <p:ext uri="{BB962C8B-B14F-4D97-AF65-F5344CB8AC3E}">
        <p14:creationId xmlns:p14="http://schemas.microsoft.com/office/powerpoint/2010/main" val="22094856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58C0BB-413E-4BCE-923C-6E28E4715EA5}" type="slidenum">
              <a:rPr lang="en-AU" smtClean="0"/>
              <a:t>7</a:t>
            </a:fld>
            <a:endParaRPr lang="en-AU"/>
          </a:p>
        </p:txBody>
      </p:sp>
      <p:sp>
        <p:nvSpPr>
          <p:cNvPr id="12" name="Rectangle 11"/>
          <p:cNvSpPr/>
          <p:nvPr/>
        </p:nvSpPr>
        <p:spPr>
          <a:xfrm>
            <a:off x="195716" y="1340768"/>
            <a:ext cx="8770266" cy="43088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AU" sz="2800" b="1" dirty="0" smtClean="0">
                <a:solidFill>
                  <a:schemeClr val="accent1">
                    <a:lumMod val="50000"/>
                  </a:schemeClr>
                </a:solidFill>
                <a:cs typeface="Arial" panose="020B0604020202020204" pitchFamily="34" charset="0"/>
              </a:rPr>
              <a:t>Development and curation of targeted information, tools and resources tailored to</a:t>
            </a:r>
            <a:r>
              <a:rPr lang="en-AU" sz="2800" dirty="0" smtClean="0">
                <a:solidFill>
                  <a:schemeClr val="accent1">
                    <a:lumMod val="50000"/>
                  </a:schemeClr>
                </a:solidFill>
                <a:cs typeface="Arial" panose="020B0604020202020204" pitchFamily="34" charset="0"/>
              </a:rPr>
              <a:t>:</a:t>
            </a:r>
          </a:p>
          <a:p>
            <a:pPr marL="914400" lvl="1" indent="-4572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AU" sz="2800" dirty="0" smtClean="0">
                <a:cs typeface="Arial" panose="020B0604020202020204" pitchFamily="34" charset="0"/>
              </a:rPr>
              <a:t>Specific segment </a:t>
            </a:r>
            <a:r>
              <a:rPr lang="en-AU" sz="2800" dirty="0" smtClean="0">
                <a:cs typeface="Arial" panose="020B0604020202020204" pitchFamily="34" charset="0"/>
              </a:rPr>
              <a:t>needs</a:t>
            </a:r>
          </a:p>
          <a:p>
            <a:pPr marL="914400" lvl="1" indent="-4572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AU" sz="2800" dirty="0" smtClean="0">
                <a:cs typeface="Arial" panose="020B0604020202020204" pitchFamily="34" charset="0"/>
              </a:rPr>
              <a:t>Seniors</a:t>
            </a:r>
            <a:r>
              <a:rPr lang="en-AU" sz="2800" dirty="0" smtClean="0">
                <a:cs typeface="Arial" panose="020B0604020202020204" pitchFamily="34" charset="0"/>
              </a:rPr>
              <a:t>’ </a:t>
            </a:r>
            <a:r>
              <a:rPr lang="en-AU" sz="2800" dirty="0" smtClean="0">
                <a:cs typeface="Arial" panose="020B0604020202020204" pitchFamily="34" charset="0"/>
              </a:rPr>
              <a:t>supporters</a:t>
            </a:r>
            <a:endParaRPr lang="en-AU" sz="2800" dirty="0" smtClean="0">
              <a:cs typeface="Arial" panose="020B0604020202020204" pitchFamily="34" charset="0"/>
            </a:endParaRPr>
          </a:p>
          <a:p>
            <a:pPr marL="914400" lvl="1" indent="-4572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AU" sz="2800" dirty="0" smtClean="0">
                <a:cs typeface="Arial" panose="020B0604020202020204" pitchFamily="34" charset="0"/>
              </a:rPr>
              <a:t>Intermediaries and other government agencies who work closely with particular segments</a:t>
            </a:r>
          </a:p>
          <a:p>
            <a:pPr marL="457200" indent="-4572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AU" sz="2800" b="1" dirty="0" smtClean="0">
                <a:solidFill>
                  <a:schemeClr val="accent1">
                    <a:lumMod val="50000"/>
                  </a:schemeClr>
                </a:solidFill>
                <a:cs typeface="Arial" panose="020B0604020202020204" pitchFamily="34" charset="0"/>
              </a:rPr>
              <a:t>Tailored promotion and distribution strategies</a:t>
            </a:r>
          </a:p>
          <a:p>
            <a:pPr marL="914400" lvl="1" indent="-4572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AU" sz="2800" dirty="0" smtClean="0">
                <a:cs typeface="Arial" panose="020B0604020202020204" pitchFamily="34" charset="0"/>
              </a:rPr>
              <a:t>Channels (traditional and new); stakeholders  </a:t>
            </a:r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5384" y="0"/>
            <a:ext cx="8599064" cy="994122"/>
          </a:xfrm>
        </p:spPr>
        <p:txBody>
          <a:bodyPr>
            <a:normAutofit fontScale="90000"/>
          </a:bodyPr>
          <a:lstStyle/>
          <a:p>
            <a:pPr algn="l"/>
            <a:r>
              <a:rPr lang="en-AU" sz="4000" dirty="0" smtClean="0"/>
              <a:t>  Focus for ASIC’s Financial Capability team</a:t>
            </a:r>
            <a:endParaRPr lang="en-AU" sz="4000" dirty="0"/>
          </a:p>
        </p:txBody>
      </p:sp>
    </p:spTree>
    <p:extLst>
      <p:ext uri="{BB962C8B-B14F-4D97-AF65-F5344CB8AC3E}">
        <p14:creationId xmlns:p14="http://schemas.microsoft.com/office/powerpoint/2010/main" val="35469486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368624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External ASIC 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_rels/item6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6.xml"/></Relationships>
</file>

<file path=customXml/item1.xml><?xml version="1.0" encoding="utf-8"?>
<?mso-contentType ?>
<CtFieldPriority xmlns="http://www.oecd.org/eshare/projectsentre/CtFieldPriority/" xmlns:i="http://www.w3.org/2001/XMLSchema-instance">
  <PriorityFields xmlns:a="http://schemas.microsoft.com/2003/10/Serialization/Arrays">
    <a:string>Title</a:string>
    <a:string>OECDCountry</a:string>
    <a:string>OECDTopic</a:string>
    <a:string>OECDKeywords</a:string>
  </PriorityFields>
</CtFieldPriority>
</file>

<file path=customXml/item2.xml><?xml version="1.0" encoding="utf-8"?>
<?mso-contentType ?>
<SharedContentType xmlns="Microsoft.SharePoint.Taxonomy.ContentTypeSync" SourceId="27ec883c-a62c-444f-a935-fcddb579e39d" ContentTypeId="0x0101008B4DD370EC31429186F3AD49F0D3098F00D44DBCB9EB4F45278CB5C9765BE52995" PreviousValue="false"/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ca82dde9-3436-4d3d-bddd-d31447390034">
      <Value>279</Value>
      <Value>327</Value>
      <Value>501</Value>
      <Value>133</Value>
    </TaxCatchAll>
    <TaxCatchAllLabel xmlns="ca82dde9-3436-4d3d-bddd-d31447390034">
      <Value>8</Value>
    </TaxCatchAllLabel>
    <mcabdfbcfcc34b0db2b26427245c13c6 xmlns="ddbd984f-848b-4d59-a9eb-1760df3af461" xsi:nil="true"/>
    <eShareHorizProjTaxHTField0 xmlns="422d9e62-c95f-4be8-bc96-fc16e6e7af15" xsi:nil="true"/>
    <OECDAllRelatedUsers xmlns="422d9e62-c95f-4be8-bc96-fc16e6e7af15">
      <UserInfo>
        <DisplayName/>
        <AccountId xsi:nil="true"/>
        <AccountType/>
      </UserInfo>
    </OECDAllRelatedUsers>
    <OECDTagsCache xmlns="ddbd984f-848b-4d59-a9eb-1760df3af461" xsi:nil="true"/>
    <OECDKimBussinessContext xmlns="54c4cd27-f286-408f-9ce0-33c1e0f3ab39" xsi:nil="true"/>
    <OECDlanguage xmlns="ca82dde9-3436-4d3d-bddd-d31447390034">English</OECDlanguage>
    <eSharePWBTaxHTField0 xmlns="c9f238dd-bb73-4aef-a7a5-d644ad823e52">
      <Terms xmlns="http://schemas.microsoft.com/office/infopath/2007/PartnerControls">
        <TermInfo xmlns="http://schemas.microsoft.com/office/infopath/2007/PartnerControls">
          <TermName xmlns="http://schemas.microsoft.com/office/infopath/2007/PartnerControls">2015-16</TermName>
          <TermId xmlns="http://schemas.microsoft.com/office/infopath/2007/PartnerControls">a7b4e2ad-5b69-49d9-a265-a98e355e26b9</TermId>
        </TermInfo>
      </Terms>
    </eSharePWBTaxHTField0>
    <OECDSharingStatus xmlns="ddbd984f-848b-4d59-a9eb-1760df3af461" xsi:nil="true"/>
    <OECDCommunityDocumentURL xmlns="ddbd984f-848b-4d59-a9eb-1760df3af461" xsi:nil="true"/>
    <OECDMeetingDate xmlns="54c4cd27-f286-408f-9ce0-33c1e0f3ab39" xsi:nil="true"/>
    <OECDPinnedBy xmlns="ddbd984f-848b-4d59-a9eb-1760df3af461">
      <UserInfo>
        <DisplayName/>
        <AccountId xsi:nil="true"/>
        <AccountType/>
      </UserInfo>
    </OECDPinnedBy>
    <cdaa264386b64a5eb3931631587e1776 xmlns="422d9e62-c95f-4be8-bc96-fc16e6e7af15">
      <Terms xmlns="http://schemas.microsoft.com/office/infopath/2007/PartnerControls"/>
    </cdaa264386b64a5eb3931631587e1776>
    <nbb885e32ada4fa18483bd70230d535b xmlns="ddbd984f-848b-4d59-a9eb-1760df3af461">
      <Terms xmlns="http://schemas.microsoft.com/office/infopath/2007/PartnerControls">
        <TermInfo xmlns="http://schemas.microsoft.com/office/infopath/2007/PartnerControls">
          <TermName xmlns="http://schemas.microsoft.com/office/infopath/2007/PartnerControls">DAF/FIN</TermName>
          <TermId xmlns="http://schemas.microsoft.com/office/infopath/2007/PartnerControls">894dfadc-16c3-441c-840d-02ae3778bf04</TermId>
        </TermInfo>
      </Terms>
    </nbb885e32ada4fa18483bd70230d535b>
    <OECDExpirationDate xmlns="422d9e62-c95f-4be8-bc96-fc16e6e7af15" xsi:nil="true"/>
    <OECDProjectMembers xmlns="ddbd984f-848b-4d59-a9eb-1760df3af461">
      <UserInfo>
        <DisplayName>HUXLEY Jennah, DAF/FIN</DisplayName>
        <AccountId>301</AccountId>
        <AccountType/>
      </UserInfo>
      <UserInfo>
        <DisplayName>MONTICONE Chiara, DAF/FIN</DisplayName>
        <AccountId>355</AccountId>
        <AccountType/>
      </UserInfo>
      <UserInfo>
        <DisplayName>ATKINSON Adele, DAF/FIN</DisplayName>
        <AccountId>335</AccountId>
        <AccountType/>
      </UserInfo>
      <UserInfo>
        <DisplayName>LOPEZ-TREUSSART Teresita Kelly, DAF/FIN</DisplayName>
        <AccountId>776</AccountId>
        <AccountType/>
      </UserInfo>
      <UserInfo>
        <DisplayName>D'ADDIO Anna, DAF/FIN</DisplayName>
        <AccountId>989</AccountId>
        <AccountType/>
      </UserInfo>
      <UserInfo>
        <DisplayName>GRIFONI Andrea, DAF/FIN</DisplayName>
        <AccountId>385</AccountId>
        <AccountType/>
      </UserInfo>
      <UserInfo>
        <DisplayName>GARNIER Karena, DAF/FATF</DisplayName>
        <AccountId>314</AccountId>
        <AccountType/>
      </UserInfo>
      <UserInfo>
        <DisplayName>ARBEL Pauline, CFE/CMU</DisplayName>
        <AccountId>632</AccountId>
        <AccountType/>
      </UserInfo>
      <UserInfo>
        <DisplayName>ALFONSO Francesco, DAF/FIN</DisplayName>
        <AccountId>1163</AccountId>
        <AccountType/>
      </UserInfo>
      <UserInfo>
        <DisplayName>CUPELLO Paloma, DAF/FIN</DisplayName>
        <AccountId>1543</AccountId>
        <AccountType/>
      </UserInfo>
      <UserInfo>
        <DisplayName>DROUILLON Françoise, DAF</DisplayName>
        <AccountId>1590</AccountId>
        <AccountType/>
      </UserInfo>
    </OECDProjectMembers>
    <eShareCommitteeTaxHTField0 xmlns="c9f238dd-bb73-4aef-a7a5-d644ad823e52">
      <Terms xmlns="http://schemas.microsoft.com/office/infopath/2007/PartnerControls"/>
    </eShareCommitteeTaxHTField0>
    <OECDKimProvenance xmlns="54c4cd27-f286-408f-9ce0-33c1e0f3ab39" xsi:nil="true"/>
    <OECDProjectLookup xmlns="ddbd984f-848b-4d59-a9eb-1760df3af461">47</OECDProjectLookup>
    <OECDMainProject xmlns="ddbd984f-848b-4d59-a9eb-1760df3af461">35</OECDMainProject>
    <OECDKimStatus xmlns="54c4cd27-f286-408f-9ce0-33c1e0f3ab39">Draft</OECDKimStatus>
    <eShareCountryTaxHTField0 xmlns="c9f238dd-bb73-4aef-a7a5-d644ad823e52">
      <Terms xmlns="http://schemas.microsoft.com/office/infopath/2007/PartnerControls"/>
    </eShareCountryTaxHTField0>
    <eShareTopicTaxHTField0 xmlns="c9f238dd-bb73-4aef-a7a5-d644ad823e52">
      <Terms xmlns="http://schemas.microsoft.com/office/infopath/2007/PartnerControls">
        <TermInfo xmlns="http://schemas.microsoft.com/office/infopath/2007/PartnerControls">
          <TermName xmlns="http://schemas.microsoft.com/office/infopath/2007/PartnerControls">Financial literacy</TermName>
          <TermId xmlns="http://schemas.microsoft.com/office/infopath/2007/PartnerControls">38d944e9-56b9-44f8-ab36-a8c1c92f484a</TermId>
        </TermInfo>
        <TermInfo xmlns="http://schemas.microsoft.com/office/infopath/2007/PartnerControls">
          <TermName xmlns="http://schemas.microsoft.com/office/infopath/2007/PartnerControls">Education</TermName>
          <TermId xmlns="http://schemas.microsoft.com/office/infopath/2007/PartnerControls">efa18019-c5e7-4d07-b5cf-a61d17d44208</TermId>
        </TermInfo>
      </Terms>
    </eShareTopicTaxHTField0>
    <OECDProjectManager xmlns="ddbd984f-848b-4d59-a9eb-1760df3af461">
      <UserInfo>
        <DisplayName/>
        <AccountId>105</AccountId>
        <AccountType/>
      </UserInfo>
    </OECDProjectManager>
    <eShareKeywordsTaxHTField0 xmlns="c9f238dd-bb73-4aef-a7a5-d644ad823e52">
      <Terms xmlns="http://schemas.microsoft.com/office/infopath/2007/PartnerControls"/>
    </eShareKeywordsTaxHTField0>
    <OECDCommunityDocumentID xmlns="ddbd984f-848b-4d59-a9eb-1760df3af461" xsi:nil="true"/>
    <_dlc_DocId xmlns="422d9e62-c95f-4be8-bc96-fc16e6e7af15">ESHAREDAF-38-12958</_dlc_DocId>
    <_dlc_DocIdUrl xmlns="422d9e62-c95f-4be8-bc96-fc16e6e7af15">
      <Url>https://portal.oecd.org/eshare/daf/pc/_layouts/15/DocIdRedir.aspx?ID=ESHAREDAF-38-12958</Url>
      <Description>ESHAREDAF-38-12958</Description>
    </_dlc_DocIdUrl>
  </documentManagement>
</p:properties>
</file>

<file path=customXml/item4.xml><?xml version="1.0" encoding="utf-8"?>
<?mso-contentType ?>
<FormTemplates xmlns="http://schemas.microsoft.com/sharepoint/v3/contenttype/forms">
  <Display>OECDListFormCollapsible</Display>
  <Edit>OECDListFormCollapsible</Edit>
  <New>OECDListFormCollapsible</New>
</FormTemplates>
</file>

<file path=customXml/item5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Assembly>Microsoft.Office.DocumentManagement, Version=14.0.0.0, Culture=neutral, PublicKeyToken=71e9bce111e9429c</Assembly>
    <Class>Microsoft.Office.DocumentManagement.Internal.DocIdHandler</Class>
    <Data/>
    <Filter/>
  </Receiver>
</spe:Receivers>
</file>

<file path=customXml/item6.xml><?xml version="1.0" encoding="utf-8"?>
<ct:contentTypeSchema xmlns:ct="http://schemas.microsoft.com/office/2006/metadata/contentType" xmlns:ma="http://schemas.microsoft.com/office/2006/metadata/properties/metaAttributes" ct:_="" ma:_="" ma:contentTypeName="Working Document" ma:contentTypeID="0x0101008B4DD370EC31429186F3AD49F0D3098F00D44DBCB9EB4F45278CB5C9765BE5299500A4858B360C6A491AA753F8BCA47AA91000CCDD97BACC81094AA9235912A0087CAC" ma:contentTypeVersion="82" ma:contentTypeDescription="" ma:contentTypeScope="" ma:versionID="aa80af55f71d317526dc3109f312e809">
  <xsd:schema xmlns:xsd="http://www.w3.org/2001/XMLSchema" xmlns:xs="http://www.w3.org/2001/XMLSchema" xmlns:p="http://schemas.microsoft.com/office/2006/metadata/properties" xmlns:ns2="54c4cd27-f286-408f-9ce0-33c1e0f3ab39" xmlns:ns3="422d9e62-c95f-4be8-bc96-fc16e6e7af15" xmlns:ns4="ca82dde9-3436-4d3d-bddd-d31447390034" xmlns:ns5="ddbd984f-848b-4d59-a9eb-1760df3af461" xmlns:ns6="c9f238dd-bb73-4aef-a7a5-d644ad823e52" targetNamespace="http://schemas.microsoft.com/office/2006/metadata/properties" ma:root="true" ma:fieldsID="fb14e9ad48aa554fa0824b53f2e170d9" ns2:_="" ns3:_="" ns4:_="" ns5:_="" ns6:_="">
    <xsd:import namespace="54c4cd27-f286-408f-9ce0-33c1e0f3ab39"/>
    <xsd:import namespace="422d9e62-c95f-4be8-bc96-fc16e6e7af15"/>
    <xsd:import namespace="ca82dde9-3436-4d3d-bddd-d31447390034"/>
    <xsd:import namespace="ddbd984f-848b-4d59-a9eb-1760df3af461"/>
    <xsd:import namespace="c9f238dd-bb73-4aef-a7a5-d644ad823e52"/>
    <xsd:element name="properties">
      <xsd:complexType>
        <xsd:sequence>
          <xsd:element name="documentManagement">
            <xsd:complexType>
              <xsd:all>
                <xsd:element ref="ns2:OECDMeetingDate" minOccurs="0"/>
                <xsd:element ref="ns4:OECDlanguage" minOccurs="0"/>
                <xsd:element ref="ns3:OECDExpirationDate" minOccurs="0"/>
                <xsd:element ref="ns5:OECDProjectLookup" minOccurs="0"/>
                <xsd:element ref="ns5:OECDProjectManager" minOccurs="0"/>
                <xsd:element ref="ns5:OECDProjectMembers" minOccurs="0"/>
                <xsd:element ref="ns5:OECDMainProject" minOccurs="0"/>
                <xsd:element ref="ns5:OECDPinnedBy" minOccurs="0"/>
                <xsd:element ref="ns2:OECDKimStatus" minOccurs="0"/>
                <xsd:element ref="ns5:OECDTagsCache" minOccurs="0"/>
                <xsd:element ref="ns3:_dlc_DocIdUrl" minOccurs="0"/>
                <xsd:element ref="ns6:eShareCountryTaxHTField0" minOccurs="0"/>
                <xsd:element ref="ns6:eShareTopicTaxHTField0" minOccurs="0"/>
                <xsd:element ref="ns6:eShareKeywordsTaxHTField0" minOccurs="0"/>
                <xsd:element ref="ns6:eShareCommitteeTaxHTField0" minOccurs="0"/>
                <xsd:element ref="ns6:eSharePWBTaxHTField0" minOccurs="0"/>
                <xsd:element ref="ns5:mcabdfbcfcc34b0db2b26427245c13c6" minOccurs="0"/>
                <xsd:element ref="ns3:_dlc_DocId" minOccurs="0"/>
                <xsd:element ref="ns2:OECDKimProvenance" minOccurs="0"/>
                <xsd:element ref="ns4:TaxCatchAll" minOccurs="0"/>
                <xsd:element ref="ns4:TaxCatchAllLabel" minOccurs="0"/>
                <xsd:element ref="ns2:OECDKimBussinessContext" minOccurs="0"/>
                <xsd:element ref="ns3:_dlc_DocIdPersistId" minOccurs="0"/>
                <xsd:element ref="ns3:cdaa264386b64a5eb3931631587e1776" minOccurs="0"/>
                <xsd:element ref="ns5:nbb885e32ada4fa18483bd70230d535b" minOccurs="0"/>
                <xsd:element ref="ns5:OECDSharingStatus" minOccurs="0"/>
                <xsd:element ref="ns5:OECDCommunityDocumentURL" minOccurs="0"/>
                <xsd:element ref="ns5:OECDCommunityDocumentID" minOccurs="0"/>
                <xsd:element ref="ns3:eShareHorizProjTaxHTField0" minOccurs="0"/>
                <xsd:element ref="ns3:OECDAllRelatedUsers" minOccurs="0"/>
                <xsd:element ref="ns5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4c4cd27-f286-408f-9ce0-33c1e0f3ab39" elementFormDefault="qualified">
    <xsd:import namespace="http://schemas.microsoft.com/office/2006/documentManagement/types"/>
    <xsd:import namespace="http://schemas.microsoft.com/office/infopath/2007/PartnerControls"/>
    <xsd:element name="OECDMeetingDate" ma:index="4" nillable="true" ma:displayName="Meeting Date" ma:default="" ma:format="DateOnly" ma:hidden="true" ma:internalName="OECDMeetingDate" ma:readOnly="false">
      <xsd:simpleType>
        <xsd:restriction base="dms:DateTime"/>
      </xsd:simpleType>
    </xsd:element>
    <xsd:element name="OECDKimStatus" ma:index="16" nillable="true" ma:displayName="Kim status" ma:default="Draft" ma:description="" ma:format="Dropdown" ma:hidden="true" ma:internalName="OECDKimStatus">
      <xsd:simpleType>
        <xsd:restriction base="dms:Choice">
          <xsd:enumeration value="Draft"/>
          <xsd:enumeration value="Final"/>
        </xsd:restriction>
      </xsd:simpleType>
    </xsd:element>
    <xsd:element name="OECDKimProvenance" ma:index="30" nillable="true" ma:displayName="Kim provenance" ma:description="" ma:hidden="true" ma:internalName="OECDKimProvenance" ma:readOnly="false">
      <xsd:simpleType>
        <xsd:restriction base="dms:Text">
          <xsd:maxLength value="255"/>
        </xsd:restriction>
      </xsd:simpleType>
    </xsd:element>
    <xsd:element name="OECDKimBussinessContext" ma:index="33" nillable="true" ma:displayName="Kim business context" ma:description="" ma:hidden="true" ma:internalName="OECDKimBussinessContext" ma:readOnly="fals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22d9e62-c95f-4be8-bc96-fc16e6e7af15" elementFormDefault="qualified">
    <xsd:import namespace="http://schemas.microsoft.com/office/2006/documentManagement/types"/>
    <xsd:import namespace="http://schemas.microsoft.com/office/infopath/2007/PartnerControls"/>
    <xsd:element name="OECDExpirationDate" ma:index="8" nillable="true" ma:displayName="Highlights" ma:default="" ma:description="" ma:format="DateOnly" ma:hidden="true" ma:indexed="true" ma:internalName="OECDExpirationDate" ma:readOnly="false">
      <xsd:simpleType>
        <xsd:restriction base="dms:DateTime"/>
      </xsd:simpleType>
    </xsd:element>
    <xsd:element name="_dlc_DocIdUrl" ma:index="18" nillable="true" ma:displayName="Document ID" ma:description="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" ma:index="28" nillable="true" ma:displayName="Document ID" ma:description="" ma:hidden="true" ma:internalName="_dlc_DocId" ma:readOnly="true">
      <xsd:simpleType>
        <xsd:restriction base="dms:Text"/>
      </xsd:simpleType>
    </xsd:element>
    <xsd:element name="_dlc_DocIdPersistId" ma:index="34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cdaa264386b64a5eb3931631587e1776" ma:index="36" nillable="true" ma:taxonomy="true" ma:internalName="cdaa264386b64a5eb3931631587e1776" ma:taxonomyFieldName="OECDHorizontalProjects" ma:displayName="Horizontal project" ma:readOnly="false" ma:default="" ma:fieldId="cdaa2643-86b6-4a5e-b393-1631587e1776" ma:taxonomyMulti="true" ma:sspId="27ec883c-a62c-444f-a935-fcddb579e39d" ma:termSetId="d3ca0e0e-65f9-44bf-9d98-5271504f6d61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eShareHorizProjTaxHTField0" ma:index="41" nillable="true" ma:displayName="OECDHorizontalProjects_0" ma:description="" ma:hidden="true" ma:internalName="eShareHorizProjTaxHTField0">
      <xsd:simpleType>
        <xsd:restriction base="dms:Note"/>
      </xsd:simpleType>
    </xsd:element>
    <xsd:element name="OECDAllRelatedUsers" ma:index="44" nillable="true" ma:displayName="All related users" ma:description="" ma:hidden="true" ma:internalName="OECDAllRelatedUser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a82dde9-3436-4d3d-bddd-d31447390034" elementFormDefault="qualified">
    <xsd:import namespace="http://schemas.microsoft.com/office/2006/documentManagement/types"/>
    <xsd:import namespace="http://schemas.microsoft.com/office/infopath/2007/PartnerControls"/>
    <xsd:element name="OECDlanguage" ma:index="5" nillable="true" ma:displayName="Document language" ma:default="English" ma:description="" ma:format="Dropdown" ma:hidden="true" ma:internalName="OECDlanguage" ma:readOnly="false">
      <xsd:simpleType>
        <xsd:restriction base="dms:Choice">
          <xsd:enumeration value="English"/>
          <xsd:enumeration value="French"/>
        </xsd:restriction>
      </xsd:simpleType>
    </xsd:element>
    <xsd:element name="TaxCatchAll" ma:index="31" nillable="true" ma:displayName="Taxonomy Catch All Column" ma:hidden="true" ma:list="{4d2fa938-8d37-45fa-910f-cb0aa52e3ee4}" ma:internalName="TaxCatchAll" ma:showField="CatchAllData" ma:web="422d9e62-c95f-4be8-bc96-fc16e6e7af1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32" nillable="true" ma:displayName="Taxonomy Catch All Column1" ma:hidden="true" ma:list="{4d2fa938-8d37-45fa-910f-cb0aa52e3ee4}" ma:internalName="TaxCatchAllLabel" ma:readOnly="true" ma:showField="CatchAllDataLabel" ma:web="422d9e62-c95f-4be8-bc96-fc16e6e7af1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dbd984f-848b-4d59-a9eb-1760df3af461" elementFormDefault="qualified">
    <xsd:import namespace="http://schemas.microsoft.com/office/2006/documentManagement/types"/>
    <xsd:import namespace="http://schemas.microsoft.com/office/infopath/2007/PartnerControls"/>
    <xsd:element name="OECDProjectLookup" ma:index="9" nillable="true" ma:displayName="Project" ma:description="" ma:hidden="true" ma:indexed="true" ma:list="bc83b2af-e160-442d-bd56-c59d584bfbe4" ma:internalName="OECDProjectLookup" ma:showField="OECDShortProjectName" ma:web="ddbd984f-848b-4d59-a9eb-1760df3af461">
      <xsd:simpleType>
        <xsd:restriction base="dms:Unknown"/>
      </xsd:simpleType>
    </xsd:element>
    <xsd:element name="OECDProjectManager" ma:index="10" nillable="true" ma:displayName="Project manager" ma:description="" ma:hidden="true" ma:indexed="true" ma:internalName="OECDProjectManager" ma:readOnly="fals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OECDProjectMembers" ma:index="11" nillable="true" ma:displayName="Project members" ma:description="" ma:hidden="true" ma:internalName="OECDProjectMembers" ma:readOnly="fals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OECDMainProject" ma:index="14" nillable="true" ma:displayName="Main project" ma:description="" ma:hidden="true" ma:indexed="true" ma:list="bc83b2af-e160-442d-bd56-c59d584bfbe4" ma:internalName="OECDMainProject" ma:readOnly="false" ma:showField="OECDShortProjectName">
      <xsd:simpleType>
        <xsd:restriction base="dms:Unknown"/>
      </xsd:simpleType>
    </xsd:element>
    <xsd:element name="OECDPinnedBy" ma:index="15" nillable="true" ma:displayName="Pinned by" ma:description="" ma:hidden="true" ma:internalName="OECDPinnedBy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OECDTagsCache" ma:index="17" nillable="true" ma:displayName="Tags cache" ma:description="" ma:hidden="true" ma:internalName="OECDTagsCache">
      <xsd:simpleType>
        <xsd:restriction base="dms:Note"/>
      </xsd:simpleType>
    </xsd:element>
    <xsd:element name="mcabdfbcfcc34b0db2b26427245c13c6" ma:index="26" nillable="true" ma:displayName="Deliverable owner_0" ma:hidden="true" ma:internalName="mcabdfbcfcc34b0db2b26427245c13c6">
      <xsd:simpleType>
        <xsd:restriction base="dms:Note"/>
      </xsd:simpleType>
    </xsd:element>
    <xsd:element name="nbb885e32ada4fa18483bd70230d535b" ma:index="37" nillable="true" ma:taxonomy="true" ma:internalName="nbb885e32ada4fa18483bd70230d535b" ma:taxonomyFieldName="OECDProjectOwnerStructure" ma:displayName="Project owner" ma:readOnly="false" ma:default="" ma:fieldId="7bb885e3-2ada-4fa1-8483-bd70230d535b" ma:taxonomyMulti="true" ma:sspId="27ec883c-a62c-444f-a935-fcddb579e39d" ma:termSetId="aeec4dcb-19ee-4bc0-941f-681845b568c9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OECDSharingStatus" ma:index="38" nillable="true" ma:displayName="O.N.E Document Sharing Status" ma:description="" ma:hidden="true" ma:internalName="OECDSharingStatus">
      <xsd:simpleType>
        <xsd:restriction base="dms:Text"/>
      </xsd:simpleType>
    </xsd:element>
    <xsd:element name="OECDCommunityDocumentURL" ma:index="39" nillable="true" ma:displayName="O.N.E Community Document URL" ma:description="" ma:hidden="true" ma:internalName="OECDCommunityDocumentURL">
      <xsd:simpleType>
        <xsd:restriction base="dms:Text"/>
      </xsd:simpleType>
    </xsd:element>
    <xsd:element name="OECDCommunityDocumentID" ma:index="40" nillable="true" ma:displayName="O.N.E Community Document ID" ma:decimals="0" ma:description="" ma:hidden="true" ma:internalName="OECDCommunityDocumentID">
      <xsd:simpleType>
        <xsd:restriction base="dms:Number"/>
      </xsd:simpleType>
    </xsd:element>
    <xsd:element name="SharedWithUsers" ma:index="45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9f238dd-bb73-4aef-a7a5-d644ad823e52" elementFormDefault="qualified">
    <xsd:import namespace="http://schemas.microsoft.com/office/2006/documentManagement/types"/>
    <xsd:import namespace="http://schemas.microsoft.com/office/infopath/2007/PartnerControls"/>
    <xsd:element name="eShareCountryTaxHTField0" ma:index="20" nillable="true" ma:taxonomy="true" ma:internalName="eShareCountryTaxHTField0" ma:taxonomyFieldName="OECDCountry" ma:displayName="Country" ma:readOnly="false" ma:default="" ma:fieldId="{aa366335-bba6-4f71-86c6-f91b1ae503c2}" ma:taxonomyMulti="true" ma:sspId="27ec883c-a62c-444f-a935-fcddb579e39d" ma:termSetId="e1026e78-e24d-4b33-a8f4-6ff75b8e5ad2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eShareTopicTaxHTField0" ma:index="21" nillable="true" ma:taxonomy="true" ma:internalName="eShareTopicTaxHTField0" ma:taxonomyFieldName="OECDTopic" ma:displayName="Topic" ma:readOnly="false" ma:default="" ma:fieldId="{9b5335f8-765c-484a-86dd-d10580650a95}" ma:taxonomyMulti="true" ma:sspId="27ec883c-a62c-444f-a935-fcddb579e39d" ma:termSetId="d0043ed9-7fdc-4b21-8641-a864cc50d2b2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eShareKeywordsTaxHTField0" ma:index="22" nillable="true" ma:taxonomy="true" ma:internalName="eShareKeywordsTaxHTField0" ma:taxonomyFieldName="OECDKeywords" ma:displayName="Keywords" ma:default="" ma:fieldId="{8a7c3663-990d-467c-b1b8-bb4b775674ad}" ma:taxonomyMulti="true" ma:sspId="27ec883c-a62c-444f-a935-fcddb579e39d" ma:termSetId="f51791ee-8e04-4654-a875-fc747102cd45" ma:anchorId="00000000-0000-0000-0000-000000000000" ma:open="true" ma:isKeyword="false">
      <xsd:complexType>
        <xsd:sequence>
          <xsd:element ref="pc:Terms" minOccurs="0" maxOccurs="1"/>
        </xsd:sequence>
      </xsd:complexType>
    </xsd:element>
    <xsd:element name="eShareCommitteeTaxHTField0" ma:index="23" nillable="true" ma:taxonomy="true" ma:internalName="eShareCommitteeTaxHTField0" ma:taxonomyFieldName="OECDCommittee" ma:displayName="Committee" ma:readOnly="false" ma:fieldId="{29494d90-e667-47b5-adc1-d09dfb5832ab}" ma:sspId="27ec883c-a62c-444f-a935-fcddb579e39d" ma:termSetId="87919aae-be42-4481-84cf-2389a5c84ac4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eSharePWBTaxHTField0" ma:index="24" nillable="true" ma:taxonomy="true" ma:internalName="eSharePWBTaxHTField0" ma:taxonomyFieldName="OECDPWB" ma:displayName="PWB" ma:readOnly="false" ma:fieldId="{fe327ce1-b783-48aa-9b0b-52ad26d1c9f6}" ma:taxonomyMulti="true" ma:sspId="27ec883c-a62c-444f-a935-fcddb579e39d" ma:termSetId="7bc7477d-4ef0-4820-a158-bb7b3cda138d" ma:anchorId="00000000-0000-0000-0000-000000000000" ma:open="false" ma:isKeyword="false">
      <xsd:complexType>
        <xsd:sequence>
          <xsd:element ref="pc:Terms" minOccurs="0" maxOccurs="1"/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27" ma:displayName="Content Type"/>
        <xsd:element ref="dc:title" minOccurs="0" maxOccurs="1" ma:index="0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CF712A6-BAB4-4C17-95E7-88BE8ED5895D}"/>
</file>

<file path=customXml/itemProps2.xml><?xml version="1.0" encoding="utf-8"?>
<ds:datastoreItem xmlns:ds="http://schemas.openxmlformats.org/officeDocument/2006/customXml" ds:itemID="{FC962200-3C56-4A8B-A2D6-CDFCB9E6F4DB}"/>
</file>

<file path=customXml/itemProps3.xml><?xml version="1.0" encoding="utf-8"?>
<ds:datastoreItem xmlns:ds="http://schemas.openxmlformats.org/officeDocument/2006/customXml" ds:itemID="{E4114601-1B63-47BE-A476-4DEF401709A6}"/>
</file>

<file path=customXml/itemProps4.xml><?xml version="1.0" encoding="utf-8"?>
<ds:datastoreItem xmlns:ds="http://schemas.openxmlformats.org/officeDocument/2006/customXml" ds:itemID="{80D4DA79-5401-4AB3-928B-2F9280EAAC67}"/>
</file>

<file path=customXml/itemProps5.xml><?xml version="1.0" encoding="utf-8"?>
<ds:datastoreItem xmlns:ds="http://schemas.openxmlformats.org/officeDocument/2006/customXml" ds:itemID="{2126EB80-78D0-4DA2-988C-E613945F139B}"/>
</file>

<file path=customXml/itemProps6.xml><?xml version="1.0" encoding="utf-8"?>
<ds:datastoreItem xmlns:ds="http://schemas.openxmlformats.org/officeDocument/2006/customXml" ds:itemID="{339B1A69-548E-461E-9C93-1D4FF62DFE58}"/>
</file>

<file path=docProps/app.xml><?xml version="1.0" encoding="utf-8"?>
<Properties xmlns="http://schemas.openxmlformats.org/officeDocument/2006/extended-properties" xmlns:vt="http://schemas.openxmlformats.org/officeDocument/2006/docPropsVTypes">
  <Template>External ASIC Template</Template>
  <TotalTime>0</TotalTime>
  <Words>356</Words>
  <Application>Microsoft Office PowerPoint</Application>
  <PresentationFormat>On-screen Show (4:3)</PresentationFormat>
  <Paragraphs>96</Paragraphs>
  <Slides>8</Slides>
  <Notes>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External ASIC Template</vt:lpstr>
      <vt:lpstr>Financial Literacy for older generations in the digital age  November 9, 2017</vt:lpstr>
      <vt:lpstr>  Exploring the Australian Seniors’ population</vt:lpstr>
      <vt:lpstr>  Seniors – Considerable diversity</vt:lpstr>
      <vt:lpstr>  Digital age – Need for tailored approaches</vt:lpstr>
      <vt:lpstr>  Digital age – Need for tailored approaches</vt:lpstr>
      <vt:lpstr>  Importance of Seniors’ Supporters</vt:lpstr>
      <vt:lpstr>  Focus for ASIC’s Financial Capability team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2015-03-12T05:20:30Z</dcterms:created>
  <dcterms:modified xsi:type="dcterms:W3CDTF">2017-11-03T09:53:10Z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hecked by">
    <vt:lpwstr>32123</vt:lpwstr>
  </property>
  <property fmtid="{D5CDD505-2E9C-101B-9397-08002B2CF9AE}" pid="3" name="Objective-Id">
    <vt:lpwstr>B931735</vt:lpwstr>
  </property>
  <property fmtid="{D5CDD505-2E9C-101B-9397-08002B2CF9AE}" pid="4" name="Objective-Title">
    <vt:lpwstr>20Mar0950JudithWallerv2 (updated for generating PDF for AWPN website)</vt:lpwstr>
  </property>
  <property fmtid="{D5CDD505-2E9C-101B-9397-08002B2CF9AE}" pid="5" name="Objective-CreationStamp">
    <vt:filetime>2015-04-01T01:34:37Z</vt:filetime>
  </property>
  <property fmtid="{D5CDD505-2E9C-101B-9397-08002B2CF9AE}" pid="6" name="Objective-IsApproved">
    <vt:bool>false</vt:bool>
  </property>
  <property fmtid="{D5CDD505-2E9C-101B-9397-08002B2CF9AE}" pid="7" name="Objective-IsPublished">
    <vt:bool>true</vt:bool>
  </property>
  <property fmtid="{D5CDD505-2E9C-101B-9397-08002B2CF9AE}" pid="8" name="Objective-DatePublished">
    <vt:filetime>2015-04-01T01:34:38Z</vt:filetime>
  </property>
  <property fmtid="{D5CDD505-2E9C-101B-9397-08002B2CF9AE}" pid="9" name="Objective-ModificationStamp">
    <vt:filetime>2015-04-01T01:36:02Z</vt:filetime>
  </property>
  <property fmtid="{D5CDD505-2E9C-101B-9397-08002B2CF9AE}" pid="10" name="Objective-Owner">
    <vt:lpwstr>Judith Waller</vt:lpwstr>
  </property>
  <property fmtid="{D5CDD505-2E9C-101B-9397-08002B2CF9AE}" pid="11" name="Objective-Path">
    <vt:lpwstr>BCS:ASIC:CONSUMERS &amp; INVESTORS:Financial Literacy:National Financial Literacy Strategy:2013-2017:Presentations:2015:AWPN Conference 2015:</vt:lpwstr>
  </property>
  <property fmtid="{D5CDD505-2E9C-101B-9397-08002B2CF9AE}" pid="12" name="Objective-Parent">
    <vt:lpwstr>AWPN Conference 2015</vt:lpwstr>
  </property>
  <property fmtid="{D5CDD505-2E9C-101B-9397-08002B2CF9AE}" pid="13" name="Objective-State">
    <vt:lpwstr>Published</vt:lpwstr>
  </property>
  <property fmtid="{D5CDD505-2E9C-101B-9397-08002B2CF9AE}" pid="14" name="Objective-Version">
    <vt:lpwstr>1.0</vt:lpwstr>
  </property>
  <property fmtid="{D5CDD505-2E9C-101B-9397-08002B2CF9AE}" pid="15" name="Objective-VersionNumber">
    <vt:i4>1</vt:i4>
  </property>
  <property fmtid="{D5CDD505-2E9C-101B-9397-08002B2CF9AE}" pid="16" name="Objective-VersionComment">
    <vt:lpwstr>First version</vt:lpwstr>
  </property>
  <property fmtid="{D5CDD505-2E9C-101B-9397-08002B2CF9AE}" pid="17" name="Objective-FileNumber">
    <vt:lpwstr>2013 - 000613</vt:lpwstr>
  </property>
  <property fmtid="{D5CDD505-2E9C-101B-9397-08002B2CF9AE}" pid="18" name="Objective-Classification">
    <vt:lpwstr>UNCLASSIFIED</vt:lpwstr>
  </property>
  <property fmtid="{D5CDD505-2E9C-101B-9397-08002B2CF9AE}" pid="19" name="ContentTypeId">
    <vt:lpwstr>0x0101008B4DD370EC31429186F3AD49F0D3098F00D44DBCB9EB4F45278CB5C9765BE5299500A4858B360C6A491AA753F8BCA47AA91000CCDD97BACC81094AA9235912A0087CAC</vt:lpwstr>
  </property>
  <property fmtid="{D5CDD505-2E9C-101B-9397-08002B2CF9AE}" pid="20" name="SecurityClassification">
    <vt:lpwstr>8;#Unclassified|130890fe-834f-4e13-bf5c-d9bccac902a4</vt:lpwstr>
  </property>
  <property fmtid="{D5CDD505-2E9C-101B-9397-08002B2CF9AE}" pid="21" name="RecordPoint_WorkflowType">
    <vt:lpwstr>ActiveSubmitStub</vt:lpwstr>
  </property>
  <property fmtid="{D5CDD505-2E9C-101B-9397-08002B2CF9AE}" pid="22" name="RecordPoint_ActiveItemWebId">
    <vt:lpwstr>{9dda7703-6ced-44a8-a5db-328fc094e01a}</vt:lpwstr>
  </property>
  <property fmtid="{D5CDD505-2E9C-101B-9397-08002B2CF9AE}" pid="23" name="RecordPoint_ActiveItemSiteId">
    <vt:lpwstr>{84c22a77-9312-4503-b4ab-ca91ea447e07}</vt:lpwstr>
  </property>
  <property fmtid="{D5CDD505-2E9C-101B-9397-08002B2CF9AE}" pid="24" name="RecordPoint_ActiveItemListId">
    <vt:lpwstr>{5016d1fb-831e-43ac-a83b-46f9a4e1325c}</vt:lpwstr>
  </property>
  <property fmtid="{D5CDD505-2E9C-101B-9397-08002B2CF9AE}" pid="25" name="RecordPoint_ActiveItemUniqueId">
    <vt:lpwstr>{927cd3b9-25c3-4026-a293-22032edc4403}</vt:lpwstr>
  </property>
  <property fmtid="{D5CDD505-2E9C-101B-9397-08002B2CF9AE}" pid="26" name="RecordPoint_RecordNumberSubmitted">
    <vt:lpwstr>R20170000160269</vt:lpwstr>
  </property>
  <property fmtid="{D5CDD505-2E9C-101B-9397-08002B2CF9AE}" pid="27" name="RecordPoint_SubmissionCompleted">
    <vt:lpwstr>2017-03-16T11:45:27.5358059+11:00</vt:lpwstr>
  </property>
  <property fmtid="{D5CDD505-2E9C-101B-9397-08002B2CF9AE}" pid="28" name="IsMyDocuments">
    <vt:bool>true</vt:bool>
  </property>
  <property fmtid="{D5CDD505-2E9C-101B-9397-08002B2CF9AE}" pid="29" name="RecordPoint_SubmissionDate">
    <vt:lpwstr/>
  </property>
  <property fmtid="{D5CDD505-2E9C-101B-9397-08002B2CF9AE}" pid="30" name="RecordPoint_ActiveItemMoved">
    <vt:lpwstr/>
  </property>
  <property fmtid="{D5CDD505-2E9C-101B-9397-08002B2CF9AE}" pid="31" name="RecordPoint_RecordFormat">
    <vt:lpwstr/>
  </property>
  <property fmtid="{D5CDD505-2E9C-101B-9397-08002B2CF9AE}" pid="32" name="OECDTopic">
    <vt:lpwstr>279;#Financial literacy|38d944e9-56b9-44f8-ab36-a8c1c92f484a;#501;#Education|efa18019-c5e7-4d07-b5cf-a61d17d44208</vt:lpwstr>
  </property>
  <property fmtid="{D5CDD505-2E9C-101B-9397-08002B2CF9AE}" pid="33" name="OECDCommittee">
    <vt:lpwstr/>
  </property>
  <property fmtid="{D5CDD505-2E9C-101B-9397-08002B2CF9AE}" pid="34" name="OECDPWB">
    <vt:lpwstr>327;#2015-16|a7b4e2ad-5b69-49d9-a265-a98e355e26b9</vt:lpwstr>
  </property>
  <property fmtid="{D5CDD505-2E9C-101B-9397-08002B2CF9AE}" pid="35" name="eShareOrganisationTaxHTField0">
    <vt:lpwstr/>
  </property>
  <property fmtid="{D5CDD505-2E9C-101B-9397-08002B2CF9AE}" pid="36" name="OECDKeywords">
    <vt:lpwstr/>
  </property>
  <property fmtid="{D5CDD505-2E9C-101B-9397-08002B2CF9AE}" pid="37" name="OECDHorizontalProjects">
    <vt:lpwstr/>
  </property>
  <property fmtid="{D5CDD505-2E9C-101B-9397-08002B2CF9AE}" pid="38" name="OECDProjectOwnerStructure">
    <vt:lpwstr>133;#DAF/FIN|894dfadc-16c3-441c-840d-02ae3778bf04</vt:lpwstr>
  </property>
  <property fmtid="{D5CDD505-2E9C-101B-9397-08002B2CF9AE}" pid="39" name="_dlc_DocIdItemGuid">
    <vt:lpwstr>322608dd-cffc-4e4a-9acb-b336efb3c8ae</vt:lpwstr>
  </property>
  <property fmtid="{D5CDD505-2E9C-101B-9397-08002B2CF9AE}" pid="40" name="OECDOrganisation">
    <vt:lpwstr/>
  </property>
  <property fmtid="{D5CDD505-2E9C-101B-9397-08002B2CF9AE}" pid="41" name="OECDCountry">
    <vt:lpwstr/>
  </property>
</Properties>
</file>