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 id="2147483661" r:id="rId8"/>
    <p:sldMasterId id="2147483667" r:id="rId9"/>
    <p:sldMasterId id="2147483691" r:id="rId10"/>
  </p:sldMasterIdLst>
  <p:notesMasterIdLst>
    <p:notesMasterId r:id="rId24"/>
  </p:notesMasterIdLst>
  <p:handoutMasterIdLst>
    <p:handoutMasterId r:id="rId25"/>
  </p:handoutMasterIdLst>
  <p:sldIdLst>
    <p:sldId id="265" r:id="rId11"/>
    <p:sldId id="277" r:id="rId12"/>
    <p:sldId id="267" r:id="rId13"/>
    <p:sldId id="289" r:id="rId14"/>
    <p:sldId id="278" r:id="rId15"/>
    <p:sldId id="283" r:id="rId16"/>
    <p:sldId id="280" r:id="rId17"/>
    <p:sldId id="281" r:id="rId18"/>
    <p:sldId id="288" r:id="rId19"/>
    <p:sldId id="284" r:id="rId20"/>
    <p:sldId id="285" r:id="rId21"/>
    <p:sldId id="286" r:id="rId22"/>
    <p:sldId id="276"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F2F2F2"/>
    <a:srgbClr val="294A97"/>
    <a:srgbClr val="003D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97" autoAdjust="0"/>
  </p:normalViewPr>
  <p:slideViewPr>
    <p:cSldViewPr snapToGrid="0" snapToObjects="1">
      <p:cViewPr varScale="1">
        <p:scale>
          <a:sx n="86" d="100"/>
          <a:sy n="86" d="100"/>
        </p:scale>
        <p:origin x="869" y="58"/>
      </p:cViewPr>
      <p:guideLst>
        <p:guide orient="horz" pos="2160"/>
        <p:guide pos="2880"/>
        <p:guide pos="31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4.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67F24CA-E05C-BD41-AD74-619304A1686F}" type="datetimeFigureOut">
              <a:rPr lang="en-US" smtClean="0"/>
              <a:t>10/31/2017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8B0BF93-7DCD-074E-8879-B5EFC9487A67}" type="slidenum">
              <a:rPr lang="en-US" smtClean="0"/>
              <a:t>‹#›</a:t>
            </a:fld>
            <a:endParaRPr lang="en-US"/>
          </a:p>
        </p:txBody>
      </p:sp>
    </p:spTree>
    <p:extLst>
      <p:ext uri="{BB962C8B-B14F-4D97-AF65-F5344CB8AC3E}">
        <p14:creationId xmlns:p14="http://schemas.microsoft.com/office/powerpoint/2010/main" val="172055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3BAA6F3-FFDC-4354-B2E7-9FEF46A32BC8}" type="datetimeFigureOut">
              <a:rPr lang="en-CA" smtClean="0"/>
              <a:t>31/10/2017</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E3A1C4-60A7-49D6-9363-267699F7BFC8}" type="slidenum">
              <a:rPr lang="en-CA" smtClean="0"/>
              <a:t>‹#›</a:t>
            </a:fld>
            <a:endParaRPr lang="en-CA"/>
          </a:p>
        </p:txBody>
      </p:sp>
    </p:spTree>
    <p:extLst>
      <p:ext uri="{BB962C8B-B14F-4D97-AF65-F5344CB8AC3E}">
        <p14:creationId xmlns:p14="http://schemas.microsoft.com/office/powerpoint/2010/main" val="31273883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 typeface="Arial" panose="020B0604020202020204" pitchFamily="34" charset="0"/>
              <a:buChar char="•"/>
              <a:defRPr/>
            </a:pPr>
            <a:r>
              <a:rPr lang="en-CA" sz="1000" dirty="0"/>
              <a:t>The public consultations in support of the development of the </a:t>
            </a:r>
            <a:r>
              <a:rPr lang="en-CA" sz="1000" i="1" dirty="0"/>
              <a:t>National Strategy for Financial Literacy – Count me in, Canada</a:t>
            </a:r>
            <a:r>
              <a:rPr lang="en-CA" sz="1000" dirty="0"/>
              <a:t> held in 2014 by FCAC revealed that the most effective way to reach Canadians with financial literacy tools and training is ‘where they are at’ and ‘where they spend time’. </a:t>
            </a:r>
          </a:p>
          <a:p>
            <a:pPr marL="174708" indent="-174708">
              <a:buFont typeface="Arial" panose="020B0604020202020204" pitchFamily="34" charset="0"/>
              <a:buChar char="•"/>
              <a:defRPr/>
            </a:pPr>
            <a:r>
              <a:rPr lang="en-CA" sz="1000" dirty="0"/>
              <a:t>Based on this, workplaces represent one of the most effective venues for delivering financial literacy to adults. </a:t>
            </a:r>
          </a:p>
          <a:p>
            <a:pPr marL="174708" indent="-174708">
              <a:buFont typeface="Arial" panose="020B0604020202020204" pitchFamily="34" charset="0"/>
              <a:buChar char="•"/>
              <a:defRPr/>
            </a:pPr>
            <a:r>
              <a:rPr lang="en-CA" sz="1000" dirty="0"/>
              <a:t>Multiple studies, surveys and research including those undertaken by the Financial Planning Standards Council and Manulife/</a:t>
            </a:r>
            <a:r>
              <a:rPr lang="en-CA" sz="1000" dirty="0" err="1"/>
              <a:t>Ipsos</a:t>
            </a:r>
            <a:r>
              <a:rPr lang="en-CA" sz="1000" dirty="0"/>
              <a:t> Reid, show that :</a:t>
            </a:r>
          </a:p>
          <a:p>
            <a:pPr>
              <a:defRPr/>
            </a:pPr>
            <a:endParaRPr lang="en-CA" sz="1000" dirty="0"/>
          </a:p>
          <a:p>
            <a:pPr marL="640594" lvl="1" indent="-174708">
              <a:buFont typeface="Arial" panose="020B0604020202020204" pitchFamily="34" charset="0"/>
              <a:buChar char="•"/>
              <a:defRPr/>
            </a:pPr>
            <a:r>
              <a:rPr lang="en-CA" sz="1000" dirty="0"/>
              <a:t>Money problems are cited as the greatest source of stress for Canadian workers. </a:t>
            </a:r>
          </a:p>
          <a:p>
            <a:pPr marL="640594" lvl="1" indent="-174708">
              <a:buFont typeface="Arial" panose="020B0604020202020204" pitchFamily="34" charset="0"/>
              <a:buChar char="•"/>
              <a:defRPr/>
            </a:pPr>
            <a:r>
              <a:rPr lang="en-CA" sz="1000" dirty="0"/>
              <a:t>Financial stress affects health and workplace performance. </a:t>
            </a:r>
          </a:p>
          <a:p>
            <a:pPr marL="640594" lvl="1" indent="-174708">
              <a:buFont typeface="Arial" panose="020B0604020202020204" pitchFamily="34" charset="0"/>
              <a:buChar char="•"/>
              <a:defRPr/>
            </a:pPr>
            <a:r>
              <a:rPr lang="en-CA" sz="1000" dirty="0"/>
              <a:t>More workplaces offering financial literacy will lead to more Canadians learning to manage money and debt wisely and planning and saving for the future.</a:t>
            </a:r>
          </a:p>
          <a:p>
            <a:pPr marL="640594" lvl="1" indent="-174708">
              <a:buFont typeface="Arial" panose="020B0604020202020204" pitchFamily="34" charset="0"/>
              <a:buChar char="•"/>
              <a:defRPr/>
            </a:pPr>
            <a:endParaRPr lang="en-CA" sz="1000" dirty="0"/>
          </a:p>
          <a:p>
            <a:pPr>
              <a:defRPr/>
            </a:pPr>
            <a:r>
              <a:rPr lang="en-CA" sz="1000" dirty="0"/>
              <a:t>There is an opportunity to develop and/or expand on existing programs to support Canadian workers in developing the skills they need to manage their money both in the short term (budget, saving, debt) and over the long term (saving for retirement) in ways that will be engaging to them.</a:t>
            </a:r>
          </a:p>
          <a:p>
            <a:pPr>
              <a:buFont typeface="Arial" panose="020B0604020202020204" pitchFamily="34" charset="0"/>
              <a:buNone/>
              <a:defRPr/>
            </a:pPr>
            <a:endParaRPr lang="en-CA" altLang="en-US" sz="1000" dirty="0"/>
          </a:p>
        </p:txBody>
      </p:sp>
      <p:sp>
        <p:nvSpPr>
          <p:cNvPr id="4" name="Slide Number Placeholder 3"/>
          <p:cNvSpPr>
            <a:spLocks noGrp="1"/>
          </p:cNvSpPr>
          <p:nvPr>
            <p:ph type="sldNum" sz="quarter" idx="5"/>
          </p:nvPr>
        </p:nvSpPr>
        <p:spPr/>
        <p:txBody>
          <a:bodyPr/>
          <a:lstStyle/>
          <a:p>
            <a:pPr>
              <a:defRPr/>
            </a:pPr>
            <a:fld id="{50C51722-6A55-4B4A-891D-80E5E6412681}" type="slidenum">
              <a:rPr lang="en-CA" smtClean="0">
                <a:solidFill>
                  <a:prstClr val="black"/>
                </a:solidFill>
              </a:rPr>
              <a:pPr>
                <a:defRPr/>
              </a:pPr>
              <a:t>2</a:t>
            </a:fld>
            <a:endParaRPr lang="en-CA">
              <a:solidFill>
                <a:prstClr val="black"/>
              </a:solidFill>
            </a:endParaRPr>
          </a:p>
        </p:txBody>
      </p:sp>
    </p:spTree>
    <p:extLst>
      <p:ext uri="{BB962C8B-B14F-4D97-AF65-F5344CB8AC3E}">
        <p14:creationId xmlns:p14="http://schemas.microsoft.com/office/powerpoint/2010/main" val="63966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defRPr/>
            </a:pPr>
            <a:r>
              <a:rPr lang="en-US" dirty="0" smtClean="0"/>
              <a:t>The challenge leverages our content, videos and tools. These are 4 quadrants focusing on </a:t>
            </a:r>
          </a:p>
          <a:p>
            <a:pPr marL="407651" lvl="1">
              <a:defRPr/>
            </a:pPr>
            <a:r>
              <a:rPr lang="en-US" b="1" dirty="0" smtClean="0">
                <a:cs typeface="Arial" panose="020B0604020202020204" pitchFamily="34" charset="0"/>
              </a:rPr>
              <a:t>The objective of the workplace initiative is to help working Canadians:</a:t>
            </a:r>
            <a:endParaRPr lang="en-CA" b="1" dirty="0" smtClean="0">
              <a:cs typeface="Arial" panose="020B0604020202020204" pitchFamily="34" charset="0"/>
            </a:endParaRPr>
          </a:p>
          <a:p>
            <a:pPr marL="757066" lvl="1" indent="-349415">
              <a:buFont typeface="Arial" panose="020B0604020202020204" pitchFamily="34" charset="0"/>
              <a:buChar char="•"/>
              <a:defRPr/>
            </a:pPr>
            <a:r>
              <a:rPr lang="en-CA" dirty="0" smtClean="0">
                <a:cs typeface="Arial" panose="020B0604020202020204" pitchFamily="34" charset="0"/>
              </a:rPr>
              <a:t>Budget and manage money and debt wisely; </a:t>
            </a:r>
          </a:p>
          <a:p>
            <a:pPr marL="757066" lvl="1" indent="-349415">
              <a:buFont typeface="Arial" panose="020B0604020202020204" pitchFamily="34" charset="0"/>
              <a:buChar char="•"/>
              <a:defRPr/>
            </a:pPr>
            <a:r>
              <a:rPr lang="en-CA" dirty="0" smtClean="0">
                <a:cs typeface="Arial" panose="020B0604020202020204" pitchFamily="34" charset="0"/>
              </a:rPr>
              <a:t>Save and plan for the future;</a:t>
            </a:r>
          </a:p>
          <a:p>
            <a:pPr marL="757066" lvl="1" indent="-349415">
              <a:buFont typeface="Arial" panose="020B0604020202020204" pitchFamily="34" charset="0"/>
              <a:buChar char="•"/>
              <a:defRPr/>
            </a:pPr>
            <a:r>
              <a:rPr lang="en-CA" dirty="0" smtClean="0">
                <a:cs typeface="Arial" panose="020B0604020202020204" pitchFamily="34" charset="0"/>
              </a:rPr>
              <a:t>Ensure they know their rights and responsibilities pertaining to financial products and services</a:t>
            </a:r>
            <a:endParaRPr lang="en-CA" altLang="en-US" dirty="0" smtClean="0"/>
          </a:p>
          <a:p>
            <a:pPr lvl="1">
              <a:defRPr/>
            </a:pPr>
            <a:endParaRPr lang="en-CA" dirty="0" smtClean="0"/>
          </a:p>
        </p:txBody>
      </p:sp>
      <p:sp>
        <p:nvSpPr>
          <p:cNvPr id="4" name="Slide Number Placeholder 3"/>
          <p:cNvSpPr>
            <a:spLocks noGrp="1"/>
          </p:cNvSpPr>
          <p:nvPr>
            <p:ph type="sldNum" sz="quarter" idx="5"/>
          </p:nvPr>
        </p:nvSpPr>
        <p:spPr/>
        <p:txBody>
          <a:bodyPr/>
          <a:lstStyle/>
          <a:p>
            <a:pPr>
              <a:defRPr/>
            </a:pPr>
            <a:fld id="{60628FA6-61E3-4A6B-8CEC-2D20FDB43395}" type="slidenum">
              <a:rPr lang="en-CA" smtClean="0"/>
              <a:pPr>
                <a:defRPr/>
              </a:pPr>
              <a:t>12</a:t>
            </a:fld>
            <a:endParaRPr lang="en-CA"/>
          </a:p>
        </p:txBody>
      </p:sp>
    </p:spTree>
    <p:extLst>
      <p:ext uri="{BB962C8B-B14F-4D97-AF65-F5344CB8AC3E}">
        <p14:creationId xmlns:p14="http://schemas.microsoft.com/office/powerpoint/2010/main" val="281924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3</a:t>
            </a:fld>
            <a:endParaRPr lang="en-CA"/>
          </a:p>
        </p:txBody>
      </p:sp>
    </p:spTree>
    <p:extLst>
      <p:ext uri="{BB962C8B-B14F-4D97-AF65-F5344CB8AC3E}">
        <p14:creationId xmlns:p14="http://schemas.microsoft.com/office/powerpoint/2010/main" val="249593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4</a:t>
            </a:fld>
            <a:endParaRPr lang="en-CA"/>
          </a:p>
        </p:txBody>
      </p:sp>
    </p:spTree>
    <p:extLst>
      <p:ext uri="{BB962C8B-B14F-4D97-AF65-F5344CB8AC3E}">
        <p14:creationId xmlns:p14="http://schemas.microsoft.com/office/powerpoint/2010/main" val="364677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 typeface="Arial" panose="020B0604020202020204" pitchFamily="34" charset="0"/>
              <a:buChar char="•"/>
              <a:defRPr/>
            </a:pPr>
            <a:r>
              <a:rPr lang="en-CA" sz="2400" dirty="0">
                <a:solidFill>
                  <a:schemeClr val="accent4">
                    <a:lumMod val="75000"/>
                  </a:schemeClr>
                </a:solidFill>
              </a:rPr>
              <a:t>The Government of Canada has made helping Canadian families and growing the middle class a priority as a way of building strong communities across Canada and strengthening the economy. </a:t>
            </a:r>
          </a:p>
          <a:p>
            <a:pPr>
              <a:buFont typeface="Arial" panose="020B0604020202020204" pitchFamily="34" charset="0"/>
              <a:buNone/>
              <a:defRPr/>
            </a:pPr>
            <a:endParaRPr lang="en-CA" sz="2400" dirty="0"/>
          </a:p>
          <a:p>
            <a:pPr>
              <a:buFont typeface="Arial" panose="020B0604020202020204" pitchFamily="34" charset="0"/>
              <a:buNone/>
              <a:defRPr/>
            </a:pPr>
            <a:endParaRPr lang="en-CA" sz="2400" dirty="0">
              <a:solidFill>
                <a:schemeClr val="accent4">
                  <a:lumMod val="75000"/>
                </a:schemeClr>
              </a:solidFill>
            </a:endParaRPr>
          </a:p>
          <a:p>
            <a:pPr marL="174708" indent="-174708">
              <a:buFont typeface="Arial" panose="020B0604020202020204" pitchFamily="34" charset="0"/>
              <a:buChar char="•"/>
              <a:defRPr/>
            </a:pPr>
            <a:r>
              <a:rPr lang="en-CA" sz="2400" dirty="0">
                <a:solidFill>
                  <a:schemeClr val="accent4">
                    <a:lumMod val="75000"/>
                  </a:schemeClr>
                </a:solidFill>
              </a:rPr>
              <a:t>Leveraging the workplace is an effective channel to reach the widest audience of Canadians adults, with the broadest range of economic circumstances.</a:t>
            </a:r>
          </a:p>
          <a:p>
            <a:pPr marL="407651" lvl="1">
              <a:defRPr/>
            </a:pPr>
            <a:endParaRPr lang="en-US" altLang="en-US" dirty="0" smtClean="0"/>
          </a:p>
          <a:p>
            <a:pPr>
              <a:buFont typeface="Arial" panose="020B0604020202020204" pitchFamily="34" charset="0"/>
              <a:buNone/>
              <a:defRPr/>
            </a:pPr>
            <a:r>
              <a:rPr lang="en-CA" altLang="en-US" sz="1100" dirty="0">
                <a:solidFill>
                  <a:schemeClr val="accent4">
                    <a:lumMod val="75000"/>
                  </a:schemeClr>
                </a:solidFill>
                <a:cs typeface="Arial" panose="020B0604020202020204" pitchFamily="34" charset="0"/>
              </a:rPr>
              <a:t>The purpose of FCAC’s workplace initiative is to strengthen the knowledge, skills and confidence of working Canadians in order for them to build a better financial future</a:t>
            </a:r>
          </a:p>
          <a:p>
            <a:pPr marL="407651" lvl="1">
              <a:defRPr/>
            </a:pPr>
            <a:endParaRPr lang="en-US" sz="1100" b="1" dirty="0">
              <a:cs typeface="Arial" panose="020B0604020202020204" pitchFamily="34" charset="0"/>
            </a:endParaRPr>
          </a:p>
          <a:p>
            <a:pPr marL="407651" lvl="1">
              <a:defRPr/>
            </a:pPr>
            <a:r>
              <a:rPr lang="en-US" sz="1100" b="1" dirty="0">
                <a:cs typeface="Arial" panose="020B0604020202020204" pitchFamily="34" charset="0"/>
              </a:rPr>
              <a:t>The objective of the workplace initiative is to help working Canadians:</a:t>
            </a:r>
            <a:endParaRPr lang="en-CA" sz="1100" b="1" dirty="0">
              <a:cs typeface="Arial" panose="020B0604020202020204" pitchFamily="34" charset="0"/>
            </a:endParaRPr>
          </a:p>
          <a:p>
            <a:pPr marL="757066" lvl="1" indent="-349415">
              <a:buFont typeface="Arial" panose="020B0604020202020204" pitchFamily="34" charset="0"/>
              <a:buChar char="•"/>
              <a:defRPr/>
            </a:pPr>
            <a:r>
              <a:rPr lang="en-CA" sz="1100" dirty="0">
                <a:cs typeface="Arial" panose="020B0604020202020204" pitchFamily="34" charset="0"/>
              </a:rPr>
              <a:t>Budget and manage money and debt wisely; </a:t>
            </a:r>
          </a:p>
          <a:p>
            <a:pPr marL="757066" lvl="1" indent="-349415">
              <a:buFont typeface="Arial" panose="020B0604020202020204" pitchFamily="34" charset="0"/>
              <a:buChar char="•"/>
              <a:defRPr/>
            </a:pPr>
            <a:r>
              <a:rPr lang="en-CA" sz="1100" dirty="0">
                <a:cs typeface="Arial" panose="020B0604020202020204" pitchFamily="34" charset="0"/>
              </a:rPr>
              <a:t>Save and plan for the future;</a:t>
            </a:r>
          </a:p>
          <a:p>
            <a:pPr marL="757066" lvl="1" indent="-349415">
              <a:buFont typeface="Arial" panose="020B0604020202020204" pitchFamily="34" charset="0"/>
              <a:buChar char="•"/>
              <a:defRPr/>
            </a:pPr>
            <a:r>
              <a:rPr lang="en-CA" sz="1100" dirty="0">
                <a:cs typeface="Arial" panose="020B0604020202020204" pitchFamily="34" charset="0"/>
              </a:rPr>
              <a:t>Ensure they know their rights and responsibilities pertaining to financial products and services</a:t>
            </a:r>
            <a:endParaRPr lang="en-CA" altLang="en-US" sz="1100" dirty="0"/>
          </a:p>
        </p:txBody>
      </p:sp>
      <p:sp>
        <p:nvSpPr>
          <p:cNvPr id="4" name="Slide Number Placeholder 3"/>
          <p:cNvSpPr>
            <a:spLocks noGrp="1"/>
          </p:cNvSpPr>
          <p:nvPr>
            <p:ph type="sldNum" sz="quarter" idx="5"/>
          </p:nvPr>
        </p:nvSpPr>
        <p:spPr/>
        <p:txBody>
          <a:bodyPr/>
          <a:lstStyle/>
          <a:p>
            <a:pPr>
              <a:defRPr/>
            </a:pPr>
            <a:fld id="{64B3616A-EF07-413A-8B62-2A4B0CD8FE5C}" type="slidenum">
              <a:rPr lang="en-CA" smtClean="0">
                <a:solidFill>
                  <a:prstClr val="black"/>
                </a:solidFill>
              </a:rPr>
              <a:pPr>
                <a:defRPr/>
              </a:pPr>
              <a:t>5</a:t>
            </a:fld>
            <a:endParaRPr lang="en-CA">
              <a:solidFill>
                <a:prstClr val="black"/>
              </a:solidFill>
            </a:endParaRPr>
          </a:p>
        </p:txBody>
      </p:sp>
    </p:spTree>
    <p:extLst>
      <p:ext uri="{BB962C8B-B14F-4D97-AF65-F5344CB8AC3E}">
        <p14:creationId xmlns:p14="http://schemas.microsoft.com/office/powerpoint/2010/main" val="396725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 typeface="Arial" panose="020B0604020202020204" pitchFamily="34" charset="0"/>
              <a:buChar char="•"/>
              <a:defRPr/>
            </a:pPr>
            <a:r>
              <a:rPr lang="en-US" dirty="0" smtClean="0"/>
              <a:t>At the beginning of this initiative, we developed the</a:t>
            </a:r>
            <a:r>
              <a:rPr lang="en-US" baseline="0" dirty="0" smtClean="0"/>
              <a:t> strategy </a:t>
            </a:r>
            <a:r>
              <a:rPr lang="en-US" dirty="0" smtClean="0"/>
              <a:t>with five key categories of activities to lay out the strategy </a:t>
            </a:r>
          </a:p>
          <a:p>
            <a:pPr marL="640594" lvl="1" indent="-174708">
              <a:buFont typeface="Arial" panose="020B0604020202020204" pitchFamily="34" charset="0"/>
              <a:buChar char="•"/>
              <a:defRPr/>
            </a:pPr>
            <a:r>
              <a:rPr lang="en-US" altLang="en-US" dirty="0" smtClean="0"/>
              <a:t>Research;</a:t>
            </a:r>
          </a:p>
          <a:p>
            <a:pPr marL="640594" lvl="1" indent="-174708">
              <a:buFont typeface="Arial" panose="020B0604020202020204" pitchFamily="34" charset="0"/>
              <a:buChar char="•"/>
              <a:defRPr/>
            </a:pPr>
            <a:r>
              <a:rPr lang="en-US" altLang="en-US" dirty="0" smtClean="0"/>
              <a:t>Communications;</a:t>
            </a:r>
          </a:p>
          <a:p>
            <a:pPr marL="640594" lvl="1" indent="-174708">
              <a:buFont typeface="Arial" panose="020B0604020202020204" pitchFamily="34" charset="0"/>
              <a:buChar char="•"/>
              <a:defRPr/>
            </a:pPr>
            <a:r>
              <a:rPr lang="en-US" altLang="en-US" dirty="0" smtClean="0"/>
              <a:t>Outreach;</a:t>
            </a:r>
          </a:p>
          <a:p>
            <a:pPr marL="640594" lvl="1" indent="-174708">
              <a:buFont typeface="Arial" panose="020B0604020202020204" pitchFamily="34" charset="0"/>
              <a:buChar char="•"/>
              <a:defRPr/>
            </a:pPr>
            <a:r>
              <a:rPr lang="en-US" altLang="en-US" dirty="0" smtClean="0"/>
              <a:t>Tools</a:t>
            </a:r>
            <a:r>
              <a:rPr lang="en-US" altLang="en-US" baseline="0" dirty="0" smtClean="0"/>
              <a:t> and Resources; and</a:t>
            </a:r>
          </a:p>
          <a:p>
            <a:pPr marL="640594" lvl="1" indent="-174708">
              <a:buFont typeface="Arial" panose="020B0604020202020204" pitchFamily="34" charset="0"/>
              <a:buChar char="•"/>
              <a:defRPr/>
            </a:pPr>
            <a:r>
              <a:rPr lang="en-US" altLang="en-US" baseline="0" dirty="0" smtClean="0"/>
              <a:t>Evaluation</a:t>
            </a:r>
            <a:endParaRPr lang="en-US" altLang="en-US" dirty="0" smtClean="0"/>
          </a:p>
          <a:p>
            <a:pPr marL="174708" indent="-174708">
              <a:buFont typeface="Arial" panose="020B0604020202020204" pitchFamily="34" charset="0"/>
              <a:buChar char="•"/>
              <a:defRPr/>
            </a:pPr>
            <a:endParaRPr lang="en-CA" altLang="en-US" dirty="0" smtClean="0"/>
          </a:p>
        </p:txBody>
      </p:sp>
      <p:sp>
        <p:nvSpPr>
          <p:cNvPr id="4" name="Slide Number Placeholder 3"/>
          <p:cNvSpPr>
            <a:spLocks noGrp="1"/>
          </p:cNvSpPr>
          <p:nvPr>
            <p:ph type="sldNum" sz="quarter" idx="5"/>
          </p:nvPr>
        </p:nvSpPr>
        <p:spPr/>
        <p:txBody>
          <a:bodyPr/>
          <a:lstStyle/>
          <a:p>
            <a:pPr>
              <a:defRPr/>
            </a:pPr>
            <a:fld id="{163015C6-CA0B-4F16-AEA4-4BBC9947B25C}" type="slidenum">
              <a:rPr lang="en-CA" smtClean="0">
                <a:solidFill>
                  <a:prstClr val="black"/>
                </a:solidFill>
              </a:rPr>
              <a:pPr>
                <a:defRPr/>
              </a:pPr>
              <a:t>6</a:t>
            </a:fld>
            <a:endParaRPr lang="en-CA">
              <a:solidFill>
                <a:prstClr val="black"/>
              </a:solidFill>
            </a:endParaRPr>
          </a:p>
        </p:txBody>
      </p:sp>
    </p:spTree>
    <p:extLst>
      <p:ext uri="{BB962C8B-B14F-4D97-AF65-F5344CB8AC3E}">
        <p14:creationId xmlns:p14="http://schemas.microsoft.com/office/powerpoint/2010/main" val="307702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Tx/>
              <a:buChar char="•"/>
            </a:pPr>
            <a:r>
              <a:rPr lang="en-CA" altLang="en-US" dirty="0" smtClean="0"/>
              <a:t>As part of the FCAC’s workplace initiative, FCAC has formed a Working group on financial literacy in the workplace , reporting to the NSC, to develop and expand on Workplace Financial Literacy in order to support Canadian workers in developing the skills they need to manage their money both in the short term (credit, saving, debt) and over the long term (saving for retirement) and to help them understand their rights and responsibilities pertaining to financial products and services in ways that will be engaging to them. </a:t>
            </a:r>
          </a:p>
          <a:p>
            <a:pPr marL="174708" indent="-174708">
              <a:buFontTx/>
              <a:buChar char="•"/>
            </a:pPr>
            <a:r>
              <a:rPr lang="en-US" altLang="en-US" dirty="0" smtClean="0"/>
              <a:t>The working group is composed of 11 participants from strategically selected associations. </a:t>
            </a:r>
          </a:p>
          <a:p>
            <a:endParaRPr lang="en-CA" altLang="en-US" dirty="0" smtClean="0"/>
          </a:p>
          <a:p>
            <a:endParaRPr lang="en-CA" altLang="en-US" dirty="0" smtClean="0"/>
          </a:p>
          <a:p>
            <a:r>
              <a:rPr lang="en-CA" altLang="en-US" dirty="0" smtClean="0"/>
              <a:t>The Working group's main deliverable is to develop a Best Practices Framework, a robust blueprint for employers to use when offering workplace financial literacy initiatives/education, supported by tools and resources, turn key solutions for Canadian employers of all sizes in providing financial education in their organizations.  </a:t>
            </a:r>
          </a:p>
          <a:p>
            <a:endParaRPr lang="en-US" altLang="en-US" dirty="0" smtClean="0"/>
          </a:p>
        </p:txBody>
      </p:sp>
      <p:sp>
        <p:nvSpPr>
          <p:cNvPr id="4" name="Slide Number Placeholder 3"/>
          <p:cNvSpPr>
            <a:spLocks noGrp="1"/>
          </p:cNvSpPr>
          <p:nvPr>
            <p:ph type="sldNum" sz="quarter" idx="5"/>
          </p:nvPr>
        </p:nvSpPr>
        <p:spPr/>
        <p:txBody>
          <a:bodyPr/>
          <a:lstStyle/>
          <a:p>
            <a:pPr>
              <a:defRPr/>
            </a:pPr>
            <a:fld id="{E88FFF12-7E90-4F1B-9074-3370BA0A12B3}" type="slidenum">
              <a:rPr lang="en-CA" smtClean="0">
                <a:solidFill>
                  <a:prstClr val="black"/>
                </a:solidFill>
              </a:rPr>
              <a:pPr>
                <a:defRPr/>
              </a:pPr>
              <a:t>7</a:t>
            </a:fld>
            <a:endParaRPr lang="en-CA">
              <a:solidFill>
                <a:prstClr val="black"/>
              </a:solidFill>
            </a:endParaRPr>
          </a:p>
        </p:txBody>
      </p:sp>
    </p:spTree>
    <p:extLst>
      <p:ext uri="{BB962C8B-B14F-4D97-AF65-F5344CB8AC3E}">
        <p14:creationId xmlns:p14="http://schemas.microsoft.com/office/powerpoint/2010/main" val="371251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BF9000"/>
                </a:solidFill>
              </a:rPr>
              <a:t>The Best Practices Framework will be developed using a holistic approach. It will be built on three components:</a:t>
            </a:r>
          </a:p>
          <a:p>
            <a:pPr marL="1164717" lvl="2" indent="-232943">
              <a:spcBef>
                <a:spcPct val="0"/>
              </a:spcBef>
              <a:buFontTx/>
              <a:buChar char="•"/>
            </a:pPr>
            <a:r>
              <a:rPr lang="en-US" altLang="en-US" b="1" dirty="0" smtClean="0">
                <a:solidFill>
                  <a:srgbClr val="BF9000"/>
                </a:solidFill>
              </a:rPr>
              <a:t>Research-based </a:t>
            </a:r>
            <a:r>
              <a:rPr lang="en-US" altLang="en-US" dirty="0" smtClean="0">
                <a:solidFill>
                  <a:srgbClr val="BF9000"/>
                </a:solidFill>
              </a:rPr>
              <a:t>- This component is the review of research and research findings to identify what is known, and what can be applied as best practices when delivering financial literacy in the workplace.</a:t>
            </a:r>
          </a:p>
          <a:p>
            <a:pPr marL="1164717" lvl="2" indent="-232943">
              <a:spcBef>
                <a:spcPct val="0"/>
              </a:spcBef>
              <a:buFontTx/>
              <a:buChar char="•"/>
            </a:pPr>
            <a:r>
              <a:rPr lang="en-US" altLang="en-US" b="1" dirty="0" smtClean="0">
                <a:solidFill>
                  <a:srgbClr val="BF9000"/>
                </a:solidFill>
              </a:rPr>
              <a:t>Evidence-based</a:t>
            </a:r>
            <a:r>
              <a:rPr lang="en-US" altLang="en-US" dirty="0" smtClean="0">
                <a:solidFill>
                  <a:srgbClr val="BF9000"/>
                </a:solidFill>
              </a:rPr>
              <a:t>- This component will be based on the following:  </a:t>
            </a:r>
          </a:p>
          <a:p>
            <a:pPr marL="2096491" lvl="4" indent="-232943">
              <a:spcBef>
                <a:spcPct val="0"/>
              </a:spcBef>
              <a:buFontTx/>
              <a:buChar char="•"/>
            </a:pPr>
            <a:r>
              <a:rPr lang="en-US" altLang="en-US" i="1" dirty="0" smtClean="0">
                <a:solidFill>
                  <a:srgbClr val="BF9000"/>
                </a:solidFill>
              </a:rPr>
              <a:t>Experience of Working group participants in delivering workplace financial education.</a:t>
            </a:r>
          </a:p>
          <a:p>
            <a:pPr marL="2096491" lvl="4" indent="-232943">
              <a:spcBef>
                <a:spcPct val="0"/>
              </a:spcBef>
              <a:buFontTx/>
              <a:buChar char="•"/>
            </a:pPr>
            <a:r>
              <a:rPr lang="en-US" altLang="en-US" i="1" dirty="0" smtClean="0">
                <a:solidFill>
                  <a:srgbClr val="BF9000"/>
                </a:solidFill>
              </a:rPr>
              <a:t>Best practices </a:t>
            </a:r>
          </a:p>
          <a:p>
            <a:pPr marL="2096491" lvl="4" indent="-232943">
              <a:spcBef>
                <a:spcPct val="0"/>
              </a:spcBef>
              <a:buFontTx/>
              <a:buChar char="•"/>
            </a:pPr>
            <a:r>
              <a:rPr lang="en-US" altLang="en-US" i="1" dirty="0" smtClean="0">
                <a:solidFill>
                  <a:srgbClr val="BF9000"/>
                </a:solidFill>
              </a:rPr>
              <a:t>Lessons learned</a:t>
            </a:r>
          </a:p>
          <a:p>
            <a:pPr marL="2096491" lvl="4" indent="-232943">
              <a:spcBef>
                <a:spcPct val="0"/>
              </a:spcBef>
              <a:buFontTx/>
              <a:buChar char="•"/>
            </a:pPr>
            <a:endParaRPr lang="en-US" altLang="en-US" dirty="0" smtClean="0">
              <a:solidFill>
                <a:srgbClr val="BF9000"/>
              </a:solidFill>
            </a:endParaRPr>
          </a:p>
          <a:p>
            <a:pPr marL="1164717" lvl="2" indent="-232943">
              <a:spcBef>
                <a:spcPct val="0"/>
              </a:spcBef>
              <a:buFontTx/>
              <a:buChar char="•"/>
            </a:pPr>
            <a:r>
              <a:rPr lang="en-US" altLang="en-US" b="1" dirty="0" smtClean="0">
                <a:solidFill>
                  <a:srgbClr val="BF9000"/>
                </a:solidFill>
              </a:rPr>
              <a:t>Pilots</a:t>
            </a:r>
            <a:r>
              <a:rPr lang="en-US" altLang="en-US" dirty="0" smtClean="0">
                <a:solidFill>
                  <a:srgbClr val="BF9000"/>
                </a:solidFill>
              </a:rPr>
              <a:t> </a:t>
            </a:r>
            <a:r>
              <a:rPr lang="en-US" altLang="en-US" b="1" dirty="0" smtClean="0">
                <a:solidFill>
                  <a:srgbClr val="BF9000"/>
                </a:solidFill>
              </a:rPr>
              <a:t>conducted by FCAC- </a:t>
            </a:r>
            <a:r>
              <a:rPr lang="en-US" altLang="en-US" i="1" dirty="0" smtClean="0"/>
              <a:t>currently in  the planning phase of the pilots and looking at modifying the content from </a:t>
            </a:r>
            <a:r>
              <a:rPr lang="en-US" altLang="en-US" b="1" i="1" dirty="0" smtClean="0"/>
              <a:t>Your Financial toolkit </a:t>
            </a:r>
            <a:r>
              <a:rPr lang="en-US" altLang="en-US" i="1" dirty="0" smtClean="0"/>
              <a:t>into a lunch and learn format.  The pilots and the evaluation results of the pilots will allow us </a:t>
            </a:r>
            <a:r>
              <a:rPr lang="en-CA" altLang="en-US" i="1" dirty="0" smtClean="0"/>
              <a:t>identify key findings from FCAC’s own experience-based learnings. These key findings will assist in building the best practices framework. </a:t>
            </a:r>
            <a:endParaRPr lang="en-CA" altLang="en-US" i="1" dirty="0" smtClean="0">
              <a:solidFill>
                <a:srgbClr val="BF9000"/>
              </a:solidFill>
            </a:endParaRPr>
          </a:p>
          <a:p>
            <a:endParaRPr lang="en-CA" altLang="en-US" dirty="0" smtClean="0"/>
          </a:p>
        </p:txBody>
      </p:sp>
      <p:sp>
        <p:nvSpPr>
          <p:cNvPr id="4" name="Slide Number Placeholder 3"/>
          <p:cNvSpPr>
            <a:spLocks noGrp="1"/>
          </p:cNvSpPr>
          <p:nvPr>
            <p:ph type="sldNum" sz="quarter" idx="5"/>
          </p:nvPr>
        </p:nvSpPr>
        <p:spPr/>
        <p:txBody>
          <a:bodyPr/>
          <a:lstStyle/>
          <a:p>
            <a:pPr>
              <a:defRPr/>
            </a:pPr>
            <a:fld id="{AAF4AD3E-990E-4B35-9E08-113D16FD7FA4}" type="slidenum">
              <a:rPr lang="en-CA" smtClean="0">
                <a:solidFill>
                  <a:prstClr val="black"/>
                </a:solidFill>
              </a:rPr>
              <a:pPr>
                <a:defRPr/>
              </a:pPr>
              <a:t>8</a:t>
            </a:fld>
            <a:endParaRPr lang="en-CA">
              <a:solidFill>
                <a:prstClr val="black"/>
              </a:solidFill>
            </a:endParaRPr>
          </a:p>
        </p:txBody>
      </p:sp>
    </p:spTree>
    <p:extLst>
      <p:ext uri="{BB962C8B-B14F-4D97-AF65-F5344CB8AC3E}">
        <p14:creationId xmlns:p14="http://schemas.microsoft.com/office/powerpoint/2010/main" val="69970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Research shows financial stress is the number one stressor for most Canadians. Employers that offer financial education are directly helping their employees address this stress head on, often resulting in improved morale and productivity. </a:t>
            </a:r>
          </a:p>
          <a:p>
            <a:endParaRPr lang="en-CA" altLang="en-US" dirty="0" smtClean="0"/>
          </a:p>
          <a:p>
            <a:r>
              <a:rPr lang="en-CA" altLang="en-US" dirty="0" smtClean="0"/>
              <a:t>In this session, members of FCAC’s Workplace Working Group will share their research, knowledge and best practices when engaging organizations about the importance of workplace financial literacy in Canada. This panel also features an international panelist (Laura Higgins)  who will present her experience of bringing financial education to teachers in Australia. </a:t>
            </a:r>
          </a:p>
          <a:p>
            <a:endParaRPr lang="en-CA" altLang="en-US" dirty="0" smtClean="0"/>
          </a:p>
        </p:txBody>
      </p:sp>
      <p:sp>
        <p:nvSpPr>
          <p:cNvPr id="4" name="Slide Number Placeholder 3"/>
          <p:cNvSpPr>
            <a:spLocks noGrp="1"/>
          </p:cNvSpPr>
          <p:nvPr>
            <p:ph type="sldNum" sz="quarter" idx="5"/>
          </p:nvPr>
        </p:nvSpPr>
        <p:spPr/>
        <p:txBody>
          <a:bodyPr/>
          <a:lstStyle/>
          <a:p>
            <a:pPr>
              <a:defRPr/>
            </a:pPr>
            <a:fld id="{B050DD02-0019-464C-9BDC-5A6208F9A452}" type="slidenum">
              <a:rPr lang="en-CA" smtClean="0"/>
              <a:pPr>
                <a:defRPr/>
              </a:pPr>
              <a:t>10</a:t>
            </a:fld>
            <a:endParaRPr lang="en-CA"/>
          </a:p>
        </p:txBody>
      </p:sp>
    </p:spTree>
    <p:extLst>
      <p:ext uri="{BB962C8B-B14F-4D97-AF65-F5344CB8AC3E}">
        <p14:creationId xmlns:p14="http://schemas.microsoft.com/office/powerpoint/2010/main" val="40612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Project with Best Life Rewarded Innovations – Financial Health at Work Challenge</a:t>
            </a:r>
          </a:p>
          <a:p>
            <a:pPr lvl="1"/>
            <a:r>
              <a:rPr lang="en-CA" altLang="en-US" dirty="0" smtClean="0"/>
              <a:t>We are currently exploring a behavioural nudging approach in collaboration with Best Life Rewarded Innovations and Economic Club of Canada.  </a:t>
            </a:r>
          </a:p>
          <a:p>
            <a:r>
              <a:rPr lang="en-CA" altLang="en-US" dirty="0" smtClean="0"/>
              <a:t> </a:t>
            </a:r>
          </a:p>
          <a:p>
            <a:r>
              <a:rPr lang="en-CA" altLang="en-US" dirty="0" smtClean="0"/>
              <a:t>In the last 4 years, BLRI has run a Mental Health in the workplace challenge. BLR’s current challenge model has been quite successful and has over 120 participating organizations.  (including </a:t>
            </a:r>
            <a:r>
              <a:rPr lang="en-US" altLang="en-US" dirty="0" smtClean="0"/>
              <a:t>Canadian Diabetes Association, Canadian Blood Services, Mercer, Workplace Safety and Insurance Board</a:t>
            </a:r>
            <a:endParaRPr lang="en-CA" altLang="en-US" dirty="0" smtClean="0"/>
          </a:p>
          <a:p>
            <a:r>
              <a:rPr lang="en-US" altLang="en-US" dirty="0" smtClean="0"/>
              <a:t>and </a:t>
            </a:r>
            <a:r>
              <a:rPr lang="en-CA" altLang="en-US" dirty="0" smtClean="0"/>
              <a:t>government departments such as </a:t>
            </a:r>
            <a:r>
              <a:rPr lang="en-US" altLang="en-US" dirty="0" smtClean="0"/>
              <a:t>DND - ADM(Fin), Environment Canada, etc.</a:t>
            </a:r>
            <a:r>
              <a:rPr lang="en-CA" altLang="en-US" dirty="0" smtClean="0"/>
              <a:t> take part. </a:t>
            </a:r>
          </a:p>
          <a:p>
            <a:endParaRPr lang="en-CA" altLang="en-US" dirty="0" smtClean="0"/>
          </a:p>
          <a:p>
            <a:r>
              <a:rPr lang="en-CA" altLang="en-US" dirty="0" smtClean="0"/>
              <a:t>We would be leveraging the existing platform and creating a Financial Health at work Challenge targeted to workplace that we hope to launch for 2017 FLM. </a:t>
            </a:r>
          </a:p>
          <a:p>
            <a:pPr lvl="1"/>
            <a:endParaRPr lang="en-US" altLang="en-US" dirty="0" smtClean="0"/>
          </a:p>
          <a:p>
            <a:pPr lvl="1"/>
            <a:r>
              <a:rPr lang="en-CA" altLang="en-US" dirty="0" smtClean="0"/>
              <a:t>the way it works in general is that participants in the challenge earn points for completing activities. In addition, the organization’s contact point earns the team points by administrating the challenge and doing certain activities. All points result in ballots for prize draw. The objective would be to strengthen the knowledge, skills and confidence of Canadians resulting in improved financial well-being.</a:t>
            </a:r>
          </a:p>
          <a:p>
            <a:endParaRPr lang="en-US" altLang="en-US" sz="1000" dirty="0"/>
          </a:p>
        </p:txBody>
      </p:sp>
      <p:sp>
        <p:nvSpPr>
          <p:cNvPr id="4" name="Slide Number Placeholder 3"/>
          <p:cNvSpPr>
            <a:spLocks noGrp="1"/>
          </p:cNvSpPr>
          <p:nvPr>
            <p:ph type="sldNum" sz="quarter" idx="5"/>
          </p:nvPr>
        </p:nvSpPr>
        <p:spPr/>
        <p:txBody>
          <a:bodyPr/>
          <a:lstStyle/>
          <a:p>
            <a:pPr>
              <a:defRPr/>
            </a:pPr>
            <a:fld id="{B4525A49-F100-4028-B84E-F07F2736DCF9}" type="slidenum">
              <a:rPr lang="en-CA" smtClean="0"/>
              <a:pPr>
                <a:defRPr/>
              </a:pPr>
              <a:t>11</a:t>
            </a:fld>
            <a:endParaRPr lang="en-CA"/>
          </a:p>
        </p:txBody>
      </p:sp>
    </p:spTree>
    <p:extLst>
      <p:ext uri="{BB962C8B-B14F-4D97-AF65-F5344CB8AC3E}">
        <p14:creationId xmlns:p14="http://schemas.microsoft.com/office/powerpoint/2010/main" val="3944317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2144607"/>
            <a:ext cx="9144000" cy="5486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391971" y="1276590"/>
            <a:ext cx="8392198" cy="868018"/>
          </a:xfrm>
          <a:prstGeom prst="rect">
            <a:avLst/>
          </a:prstGeom>
        </p:spPr>
        <p:txBody>
          <a:bodyPr lIns="91440" rIns="91440" anchor="t">
            <a:noAutofit/>
          </a:bodyPr>
          <a:lstStyle>
            <a:lvl1pPr algn="l">
              <a:defRPr sz="3600" b="0" cap="all"/>
            </a:lvl1pPr>
          </a:lstStyle>
          <a:p>
            <a:r>
              <a:rPr lang="en-US" dirty="0" smtClean="0"/>
              <a:t>Click to edit Master title style</a:t>
            </a:r>
            <a:endParaRPr lang="en-US" dirty="0"/>
          </a:p>
        </p:txBody>
      </p:sp>
      <p:pic>
        <p:nvPicPr>
          <p:cNvPr id="4" name="Picture 3"/>
          <p:cNvPicPr>
            <a:picLocks noChangeAspect="1"/>
          </p:cNvPicPr>
          <p:nvPr userDrawn="1"/>
        </p:nvPicPr>
        <p:blipFill>
          <a:blip r:embed="rId3"/>
          <a:stretch>
            <a:fillRect/>
          </a:stretch>
        </p:blipFill>
        <p:spPr>
          <a:xfrm>
            <a:off x="366570" y="307296"/>
            <a:ext cx="3073400" cy="203200"/>
          </a:xfrm>
          <a:prstGeom prst="rect">
            <a:avLst/>
          </a:prstGeom>
        </p:spPr>
      </p:pic>
      <p:sp>
        <p:nvSpPr>
          <p:cNvPr id="5" name="Text Placeholder 19"/>
          <p:cNvSpPr>
            <a:spLocks noGrp="1"/>
          </p:cNvSpPr>
          <p:nvPr>
            <p:ph type="body" sz="quarter" idx="14"/>
          </p:nvPr>
        </p:nvSpPr>
        <p:spPr>
          <a:xfrm>
            <a:off x="510121" y="2144607"/>
            <a:ext cx="4188879" cy="548640"/>
          </a:xfrm>
          <a:prstGeom prst="rect">
            <a:avLst/>
          </a:prstGeom>
          <a:solidFill>
            <a:schemeClr val="tx2"/>
          </a:solidFill>
        </p:spPr>
        <p:txBody>
          <a:bodyPr lIns="182880" tIns="0" bIns="0" anchor="ctr" anchorCtr="0">
            <a:noAutofit/>
          </a:bodyPr>
          <a:lstStyle>
            <a:lvl1pPr marL="0" indent="0">
              <a:buNone/>
              <a:defRPr sz="2400" b="1">
                <a:solidFill>
                  <a:srgbClr val="FFFFFF"/>
                </a:solidFill>
              </a:defRPr>
            </a:lvl1pPr>
          </a:lstStyle>
          <a:p>
            <a:pPr lvl="0"/>
            <a:r>
              <a:rPr lang="en-US" dirty="0" smtClean="0"/>
              <a:t>Click to edit Master text styles</a:t>
            </a:r>
            <a:endParaRPr lang="en-US" dirty="0"/>
          </a:p>
        </p:txBody>
      </p:sp>
      <p:sp>
        <p:nvSpPr>
          <p:cNvPr id="6" name="Rectangle 5"/>
          <p:cNvSpPr/>
          <p:nvPr userDrawn="1"/>
        </p:nvSpPr>
        <p:spPr>
          <a:xfrm>
            <a:off x="366570" y="2144607"/>
            <a:ext cx="86675"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3" hasCustomPrompt="1"/>
          </p:nvPr>
        </p:nvSpPr>
        <p:spPr>
          <a:xfrm>
            <a:off x="400582" y="2844806"/>
            <a:ext cx="5634653" cy="404616"/>
          </a:xfrm>
          <a:prstGeom prst="rect">
            <a:avLst/>
          </a:prstGeom>
        </p:spPr>
        <p:txBody>
          <a:bodyPr>
            <a:noAutofit/>
          </a:bodyPr>
          <a:lstStyle>
            <a:lvl1pPr marL="0" indent="0">
              <a:buNone/>
              <a:defRPr sz="2000"/>
            </a:lvl1pPr>
          </a:lstStyle>
          <a:p>
            <a:pPr lvl="0"/>
            <a:r>
              <a:rPr lang="en-US" dirty="0" smtClean="0"/>
              <a:t>Insert date here</a:t>
            </a:r>
            <a:endParaRPr lang="en-US" dirty="0"/>
          </a:p>
        </p:txBody>
      </p:sp>
    </p:spTree>
    <p:extLst>
      <p:ext uri="{BB962C8B-B14F-4D97-AF65-F5344CB8AC3E}">
        <p14:creationId xmlns:p14="http://schemas.microsoft.com/office/powerpoint/2010/main" val="204259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ackground only">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03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FIP+Canad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62339" y="307296"/>
            <a:ext cx="3073400" cy="203200"/>
          </a:xfrm>
          <a:prstGeom prst="rect">
            <a:avLst/>
          </a:prstGeom>
        </p:spPr>
      </p:pic>
    </p:spTree>
    <p:extLst>
      <p:ext uri="{BB962C8B-B14F-4D97-AF65-F5344CB8AC3E}">
        <p14:creationId xmlns:p14="http://schemas.microsoft.com/office/powerpoint/2010/main" val="96571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366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2144714"/>
            <a:ext cx="9144000" cy="5492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712" y="307975"/>
            <a:ext cx="3073004"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66713" y="2144714"/>
            <a:ext cx="86916" cy="5492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3" name="Title 1"/>
          <p:cNvSpPr>
            <a:spLocks noGrp="1"/>
          </p:cNvSpPr>
          <p:nvPr>
            <p:ph type="title"/>
          </p:nvPr>
        </p:nvSpPr>
        <p:spPr>
          <a:xfrm>
            <a:off x="391971" y="1276590"/>
            <a:ext cx="8392198" cy="868018"/>
          </a:xfrm>
          <a:prstGeom prst="rect">
            <a:avLst/>
          </a:prstGeom>
        </p:spPr>
        <p:txBody>
          <a:bodyPr lIns="91440" rIns="91440" anchor="t">
            <a:noAutofit/>
          </a:bodyPr>
          <a:lstStyle>
            <a:lvl1pPr algn="l">
              <a:defRPr sz="2700" b="0" cap="all"/>
            </a:lvl1pPr>
          </a:lstStyle>
          <a:p>
            <a:r>
              <a:rPr lang="en-US" dirty="0" smtClean="0"/>
              <a:t>Click to edit Master title style</a:t>
            </a:r>
            <a:endParaRPr lang="en-US" dirty="0"/>
          </a:p>
        </p:txBody>
      </p:sp>
      <p:sp>
        <p:nvSpPr>
          <p:cNvPr id="5" name="Text Placeholder 19"/>
          <p:cNvSpPr>
            <a:spLocks noGrp="1"/>
          </p:cNvSpPr>
          <p:nvPr>
            <p:ph type="body" sz="quarter" idx="14"/>
          </p:nvPr>
        </p:nvSpPr>
        <p:spPr>
          <a:xfrm>
            <a:off x="510122" y="2144607"/>
            <a:ext cx="4188879" cy="548640"/>
          </a:xfrm>
          <a:prstGeom prst="rect">
            <a:avLst/>
          </a:prstGeom>
          <a:solidFill>
            <a:schemeClr val="tx2"/>
          </a:solidFill>
        </p:spPr>
        <p:txBody>
          <a:bodyPr lIns="182880" tIns="0" bIns="0" anchor="ctr" anchorCtr="0">
            <a:noAutofit/>
          </a:bodyPr>
          <a:lstStyle>
            <a:lvl1pPr marL="0" indent="0">
              <a:buNone/>
              <a:defRPr sz="1800" b="1">
                <a:solidFill>
                  <a:srgbClr val="FFFFFF"/>
                </a:solidFill>
              </a:defRPr>
            </a:lvl1pPr>
          </a:lstStyle>
          <a:p>
            <a:pPr lvl="0"/>
            <a:r>
              <a:rPr lang="en-US" dirty="0" smtClean="0"/>
              <a:t>Click to edit Master text styles</a:t>
            </a:r>
            <a:endParaRPr lang="en-US" dirty="0"/>
          </a:p>
        </p:txBody>
      </p:sp>
      <p:sp>
        <p:nvSpPr>
          <p:cNvPr id="7" name="Text Placeholder 15"/>
          <p:cNvSpPr>
            <a:spLocks noGrp="1"/>
          </p:cNvSpPr>
          <p:nvPr>
            <p:ph type="body" sz="quarter" idx="13"/>
          </p:nvPr>
        </p:nvSpPr>
        <p:spPr>
          <a:xfrm>
            <a:off x="400583" y="2844806"/>
            <a:ext cx="5634653" cy="404616"/>
          </a:xfrm>
          <a:prstGeom prst="rect">
            <a:avLst/>
          </a:prstGeom>
        </p:spPr>
        <p:txBody>
          <a:bodyPr>
            <a:noAutofit/>
          </a:bodyPr>
          <a:lstStyle>
            <a:lvl1pPr marL="0" indent="0">
              <a:buNone/>
              <a:defRPr sz="1500"/>
            </a:lvl1pPr>
          </a:lstStyle>
          <a:p>
            <a:pPr lvl="0"/>
            <a:r>
              <a:rPr lang="en-US" smtClean="0"/>
              <a:t>Click to edit Master text styles</a:t>
            </a:r>
          </a:p>
        </p:txBody>
      </p:sp>
    </p:spTree>
    <p:extLst>
      <p:ext uri="{BB962C8B-B14F-4D97-AF65-F5344CB8AC3E}">
        <p14:creationId xmlns:p14="http://schemas.microsoft.com/office/powerpoint/2010/main" val="833282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t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2144714"/>
            <a:ext cx="9144000" cy="5492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6" name="Rectangle 5"/>
          <p:cNvSpPr/>
          <p:nvPr userDrawn="1"/>
        </p:nvSpPr>
        <p:spPr>
          <a:xfrm>
            <a:off x="366713" y="2144714"/>
            <a:ext cx="86916" cy="5492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393700" y="1276590"/>
            <a:ext cx="8229600" cy="728662"/>
          </a:xfrm>
          <a:prstGeom prst="rect">
            <a:avLst/>
          </a:prstGeom>
        </p:spPr>
        <p:txBody>
          <a:bodyPr/>
          <a:lstStyle>
            <a:lvl1pPr>
              <a:defRPr sz="2550" cap="all"/>
            </a:lvl1pPr>
          </a:lstStyle>
          <a:p>
            <a:endParaRPr lang="en-US" dirty="0"/>
          </a:p>
        </p:txBody>
      </p:sp>
      <p:sp>
        <p:nvSpPr>
          <p:cNvPr id="8" name="Text Placeholder 19"/>
          <p:cNvSpPr>
            <a:spLocks noGrp="1"/>
          </p:cNvSpPr>
          <p:nvPr>
            <p:ph type="body" sz="quarter" idx="14"/>
          </p:nvPr>
        </p:nvSpPr>
        <p:spPr>
          <a:xfrm>
            <a:off x="510122" y="2144607"/>
            <a:ext cx="4188879" cy="548640"/>
          </a:xfrm>
          <a:prstGeom prst="rect">
            <a:avLst/>
          </a:prstGeom>
          <a:solidFill>
            <a:schemeClr val="tx2"/>
          </a:solidFill>
        </p:spPr>
        <p:txBody>
          <a:bodyPr tIns="0" bIns="0" anchor="ctr" anchorCtr="0">
            <a:noAutofit/>
          </a:bodyPr>
          <a:lstStyle>
            <a:lvl1pPr marL="0" indent="0">
              <a:buNone/>
              <a:defRPr sz="1800" b="1">
                <a:solidFill>
                  <a:srgbClr val="FFFFFF"/>
                </a:solidFill>
              </a:defRPr>
            </a:lvl1pPr>
          </a:lstStyle>
          <a:p>
            <a:pPr lvl="0"/>
            <a:r>
              <a:rPr lang="en-US" dirty="0" smtClean="0"/>
              <a:t>Click to edit Master text styles</a:t>
            </a:r>
            <a:endParaRPr lang="en-US" dirty="0"/>
          </a:p>
        </p:txBody>
      </p:sp>
      <p:sp>
        <p:nvSpPr>
          <p:cNvPr id="10" name="Text Placeholder 15"/>
          <p:cNvSpPr>
            <a:spLocks noGrp="1"/>
          </p:cNvSpPr>
          <p:nvPr>
            <p:ph type="body" sz="quarter" idx="13"/>
          </p:nvPr>
        </p:nvSpPr>
        <p:spPr>
          <a:xfrm>
            <a:off x="400583" y="2844806"/>
            <a:ext cx="5634653" cy="404616"/>
          </a:xfrm>
          <a:prstGeom prst="rect">
            <a:avLst/>
          </a:prstGeom>
        </p:spPr>
        <p:txBody>
          <a:bodyPr>
            <a:noAutofit/>
          </a:bodyPr>
          <a:lstStyle>
            <a:lvl1pPr marL="0" indent="0">
              <a:buNone/>
              <a:defRPr sz="1500"/>
            </a:lvl1pPr>
          </a:lstStyle>
          <a:p>
            <a:pPr lvl="0"/>
            <a:r>
              <a:rPr lang="en-US" smtClean="0"/>
              <a:t>Click to edit Master text styles</a:t>
            </a:r>
          </a:p>
        </p:txBody>
      </p:sp>
      <p:sp>
        <p:nvSpPr>
          <p:cNvPr id="7" name="Slide Number Placeholder 5"/>
          <p:cNvSpPr>
            <a:spLocks noGrp="1"/>
          </p:cNvSpPr>
          <p:nvPr>
            <p:ph type="sldNum" sz="quarter" idx="15"/>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260DCBA3-B425-4718-A160-0B2449E9E49E}" type="slidenum">
              <a:rPr lang="en-US"/>
              <a:pPr>
                <a:defRPr/>
              </a:pPr>
              <a:t>‹#›</a:t>
            </a:fld>
            <a:endParaRPr lang="en-US" dirty="0"/>
          </a:p>
        </p:txBody>
      </p:sp>
    </p:spTree>
    <p:extLst>
      <p:ext uri="{BB962C8B-B14F-4D97-AF65-F5344CB8AC3E}">
        <p14:creationId xmlns:p14="http://schemas.microsoft.com/office/powerpoint/2010/main" val="21039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04862"/>
          </a:xfrm>
          <a:prstGeom prst="rect">
            <a:avLst/>
          </a:prstGeo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24AE437D-6339-4302-9938-E667622FCED1}" type="slidenum">
              <a:rPr lang="en-US"/>
              <a:pPr>
                <a:defRPr/>
              </a:pPr>
              <a:t>‹#›</a:t>
            </a:fld>
            <a:endParaRPr lang="en-US" dirty="0"/>
          </a:p>
        </p:txBody>
      </p:sp>
    </p:spTree>
    <p:extLst>
      <p:ext uri="{BB962C8B-B14F-4D97-AF65-F5344CB8AC3E}">
        <p14:creationId xmlns:p14="http://schemas.microsoft.com/office/powerpoint/2010/main" val="316822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04862"/>
          </a:xfrm>
          <a:prstGeom prst="rect">
            <a:avLst/>
          </a:prstGeo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842F85F3-2557-4559-8CD2-81A268A5356E}" type="slidenum">
              <a:rPr lang="en-US"/>
              <a:pPr>
                <a:defRPr/>
              </a:pPr>
              <a:t>‹#›</a:t>
            </a:fld>
            <a:endParaRPr lang="en-US" dirty="0"/>
          </a:p>
        </p:txBody>
      </p:sp>
    </p:spTree>
    <p:extLst>
      <p:ext uri="{BB962C8B-B14F-4D97-AF65-F5344CB8AC3E}">
        <p14:creationId xmlns:p14="http://schemas.microsoft.com/office/powerpoint/2010/main" val="76880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17562"/>
          </a:xfrm>
          <a:prstGeom prst="rect">
            <a:avLst/>
          </a:prstGeom>
        </p:spPr>
        <p:txBody>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6875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3272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875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3272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6F0B03C9-0474-4CE6-8CD9-BA804A7A7BB8}" type="slidenum">
              <a:rPr lang="en-US"/>
              <a:pPr>
                <a:defRPr/>
              </a:pPr>
              <a:t>‹#›</a:t>
            </a:fld>
            <a:endParaRPr lang="en-US" dirty="0"/>
          </a:p>
        </p:txBody>
      </p:sp>
    </p:spTree>
    <p:extLst>
      <p:ext uri="{BB962C8B-B14F-4D97-AF65-F5344CB8AC3E}">
        <p14:creationId xmlns:p14="http://schemas.microsoft.com/office/powerpoint/2010/main" val="3132769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143000"/>
          </a:xfrm>
          <a:prstGeom prst="rect">
            <a:avLst/>
          </a:prstGeom>
        </p:spPr>
        <p:txBody>
          <a:bodyPr/>
          <a:lstStyle>
            <a:lvl1pPr>
              <a:defRPr sz="3000"/>
            </a:lvl1p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FB1C6128-781D-4961-8E94-9E927313EE89}" type="slidenum">
              <a:rPr lang="en-US"/>
              <a:pPr>
                <a:defRPr/>
              </a:pPr>
              <a:t>‹#›</a:t>
            </a:fld>
            <a:endParaRPr lang="en-US" dirty="0"/>
          </a:p>
        </p:txBody>
      </p:sp>
    </p:spTree>
    <p:extLst>
      <p:ext uri="{BB962C8B-B14F-4D97-AF65-F5344CB8AC3E}">
        <p14:creationId xmlns:p14="http://schemas.microsoft.com/office/powerpoint/2010/main" val="115254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Rectangle 3"/>
          <p:cNvSpPr/>
          <p:nvPr userDrawn="1"/>
        </p:nvSpPr>
        <p:spPr>
          <a:xfrm>
            <a:off x="0" y="2144713"/>
            <a:ext cx="9144000" cy="9509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userDrawn="1"/>
        </p:nvSpPr>
        <p:spPr>
          <a:xfrm>
            <a:off x="375047" y="2144713"/>
            <a:ext cx="175022" cy="950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3" name="Text Placeholder 2"/>
          <p:cNvSpPr>
            <a:spLocks noGrp="1"/>
          </p:cNvSpPr>
          <p:nvPr>
            <p:ph type="body" sz="quarter" idx="15"/>
          </p:nvPr>
        </p:nvSpPr>
        <p:spPr>
          <a:xfrm>
            <a:off x="550335" y="2144607"/>
            <a:ext cx="5270500" cy="950976"/>
          </a:xfrm>
          <a:prstGeom prst="rect">
            <a:avLst/>
          </a:prstGeom>
          <a:solidFill>
            <a:schemeClr val="tx2"/>
          </a:solidFill>
        </p:spPr>
        <p:txBody>
          <a:bodyPr vert="horz" lIns="182880" anchor="ctr" anchorCtr="0"/>
          <a:lstStyle>
            <a:lvl1pPr marL="0" indent="0">
              <a:buNone/>
              <a:defRPr sz="1800" b="1">
                <a:solidFill>
                  <a:schemeClr val="bg1"/>
                </a:solidFill>
              </a:defRPr>
            </a:lvl1pPr>
            <a:lvl2pPr marL="342900" indent="0">
              <a:buNone/>
              <a:defRPr sz="1800">
                <a:solidFill>
                  <a:schemeClr val="bg1"/>
                </a:solidFill>
              </a:defRPr>
            </a:lvl2pPr>
            <a:lvl3pPr marL="685800" indent="0">
              <a:buNone/>
              <a:defRPr sz="1800">
                <a:solidFill>
                  <a:schemeClr val="bg1"/>
                </a:solidFill>
              </a:defRPr>
            </a:lvl3pPr>
            <a:lvl4pPr marL="1028700" indent="0">
              <a:buNone/>
              <a:defRPr sz="1800">
                <a:solidFill>
                  <a:schemeClr val="bg1"/>
                </a:solidFill>
              </a:defRPr>
            </a:lvl4pPr>
            <a:lvl5pPr marL="1371600" indent="0">
              <a:buNone/>
              <a:defRPr sz="1800">
                <a:solidFill>
                  <a:schemeClr val="bg1"/>
                </a:solidFill>
              </a:defRPr>
            </a:lvl5pPr>
          </a:lstStyle>
          <a:p>
            <a:pPr lvl="0"/>
            <a:r>
              <a:rPr lang="en-US" smtClean="0"/>
              <a:t>Click to edit Master text styles</a:t>
            </a:r>
          </a:p>
        </p:txBody>
      </p:sp>
      <p:sp>
        <p:nvSpPr>
          <p:cNvPr id="6" name="Slide Number Placeholder 5"/>
          <p:cNvSpPr>
            <a:spLocks noGrp="1"/>
          </p:cNvSpPr>
          <p:nvPr>
            <p:ph type="sldNum" sz="quarter" idx="16"/>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005966EB-0FB1-4CB4-BA85-3D7EAF91F9E8}" type="slidenum">
              <a:rPr lang="en-US"/>
              <a:pPr>
                <a:defRPr/>
              </a:pPr>
              <a:t>‹#›</a:t>
            </a:fld>
            <a:endParaRPr lang="en-US" dirty="0"/>
          </a:p>
        </p:txBody>
      </p:sp>
    </p:spTree>
    <p:extLst>
      <p:ext uri="{BB962C8B-B14F-4D97-AF65-F5344CB8AC3E}">
        <p14:creationId xmlns:p14="http://schemas.microsoft.com/office/powerpoint/2010/main" val="39699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tar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700" y="1276590"/>
            <a:ext cx="8229600" cy="728662"/>
          </a:xfrm>
          <a:prstGeom prst="rect">
            <a:avLst/>
          </a:prstGeom>
        </p:spPr>
        <p:txBody>
          <a:bodyPr/>
          <a:lstStyle>
            <a:lvl1pPr>
              <a:defRPr sz="3400" cap="all"/>
            </a:lvl1pPr>
          </a:lstStyle>
          <a:p>
            <a:endParaRPr lang="en-US" dirty="0"/>
          </a:p>
        </p:txBody>
      </p:sp>
      <p:sp>
        <p:nvSpPr>
          <p:cNvPr id="6" name="Rectangle 5"/>
          <p:cNvSpPr/>
          <p:nvPr userDrawn="1"/>
        </p:nvSpPr>
        <p:spPr>
          <a:xfrm>
            <a:off x="0" y="2144607"/>
            <a:ext cx="9144000" cy="5486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9"/>
          <p:cNvSpPr>
            <a:spLocks noGrp="1"/>
          </p:cNvSpPr>
          <p:nvPr>
            <p:ph type="body" sz="quarter" idx="14"/>
          </p:nvPr>
        </p:nvSpPr>
        <p:spPr>
          <a:xfrm>
            <a:off x="510121" y="2144607"/>
            <a:ext cx="4188879" cy="548640"/>
          </a:xfrm>
          <a:prstGeom prst="rect">
            <a:avLst/>
          </a:prstGeom>
          <a:solidFill>
            <a:schemeClr val="tx2"/>
          </a:solidFill>
        </p:spPr>
        <p:txBody>
          <a:bodyPr tIns="0" bIns="0" anchor="ctr" anchorCtr="0">
            <a:noAutofit/>
          </a:bodyPr>
          <a:lstStyle>
            <a:lvl1pPr marL="0" indent="0">
              <a:buNone/>
              <a:defRPr sz="2400" b="1">
                <a:solidFill>
                  <a:srgbClr val="FFFFFF"/>
                </a:solidFill>
              </a:defRPr>
            </a:lvl1pPr>
          </a:lstStyle>
          <a:p>
            <a:pPr lvl="0"/>
            <a:r>
              <a:rPr lang="en-US" dirty="0" smtClean="0"/>
              <a:t>Click to edit Master text styles</a:t>
            </a:r>
            <a:endParaRPr lang="en-US" dirty="0"/>
          </a:p>
        </p:txBody>
      </p:sp>
      <p:sp>
        <p:nvSpPr>
          <p:cNvPr id="10" name="Text Placeholder 15"/>
          <p:cNvSpPr>
            <a:spLocks noGrp="1"/>
          </p:cNvSpPr>
          <p:nvPr>
            <p:ph type="body" sz="quarter" idx="13" hasCustomPrompt="1"/>
          </p:nvPr>
        </p:nvSpPr>
        <p:spPr>
          <a:xfrm>
            <a:off x="400582" y="2844806"/>
            <a:ext cx="5634653" cy="404616"/>
          </a:xfrm>
          <a:prstGeom prst="rect">
            <a:avLst/>
          </a:prstGeom>
        </p:spPr>
        <p:txBody>
          <a:bodyPr>
            <a:noAutofit/>
          </a:bodyPr>
          <a:lstStyle>
            <a:lvl1pPr marL="0" indent="0">
              <a:buNone/>
              <a:defRPr sz="2000"/>
            </a:lvl1pPr>
          </a:lstStyle>
          <a:p>
            <a:pPr lvl="0"/>
            <a:r>
              <a:rPr lang="en-US" dirty="0" smtClean="0"/>
              <a:t>Speaker</a:t>
            </a:r>
            <a:endParaRPr lang="en-US" dirty="0"/>
          </a:p>
        </p:txBody>
      </p:sp>
      <p:sp>
        <p:nvSpPr>
          <p:cNvPr id="11" name="Rectangle 10"/>
          <p:cNvSpPr/>
          <p:nvPr userDrawn="1"/>
        </p:nvSpPr>
        <p:spPr>
          <a:xfrm>
            <a:off x="366570" y="2144607"/>
            <a:ext cx="86675"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a:t>
            </a:fld>
            <a:endParaRPr lang="en-US" dirty="0"/>
          </a:p>
        </p:txBody>
      </p:sp>
    </p:spTree>
    <p:extLst>
      <p:ext uri="{BB962C8B-B14F-4D97-AF65-F5344CB8AC3E}">
        <p14:creationId xmlns:p14="http://schemas.microsoft.com/office/powerpoint/2010/main" val="871518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2" descr="Last Slide PPT icons En.pdf"/>
          <p:cNvPicPr>
            <a:picLocks noChangeAspect="1"/>
          </p:cNvPicPr>
          <p:nvPr userDrawn="1"/>
        </p:nvPicPr>
        <p:blipFill>
          <a:blip r:embed="rId2">
            <a:extLst>
              <a:ext uri="{28A0092B-C50C-407E-A947-70E740481C1C}">
                <a14:useLocalDpi xmlns:a14="http://schemas.microsoft.com/office/drawing/2010/main" val="0"/>
              </a:ext>
            </a:extLst>
          </a:blip>
          <a:srcRect t="4744" b="34151"/>
          <a:stretch>
            <a:fillRect/>
          </a:stretch>
        </p:blipFill>
        <p:spPr bwMode="auto">
          <a:xfrm>
            <a:off x="0" y="642939"/>
            <a:ext cx="9144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052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134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ackground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781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FIP+Canada">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307975"/>
            <a:ext cx="3074194"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683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2144714"/>
            <a:ext cx="9144000" cy="5492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712" y="307975"/>
            <a:ext cx="3073004"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66713" y="2144714"/>
            <a:ext cx="86916" cy="5492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3" name="Title 1"/>
          <p:cNvSpPr>
            <a:spLocks noGrp="1"/>
          </p:cNvSpPr>
          <p:nvPr>
            <p:ph type="title"/>
          </p:nvPr>
        </p:nvSpPr>
        <p:spPr>
          <a:xfrm>
            <a:off x="391971" y="1276590"/>
            <a:ext cx="8392198" cy="868018"/>
          </a:xfrm>
          <a:prstGeom prst="rect">
            <a:avLst/>
          </a:prstGeom>
        </p:spPr>
        <p:txBody>
          <a:bodyPr lIns="91440" rIns="91440" anchor="t">
            <a:noAutofit/>
          </a:bodyPr>
          <a:lstStyle>
            <a:lvl1pPr algn="l">
              <a:defRPr sz="2700" b="0" cap="all"/>
            </a:lvl1pPr>
          </a:lstStyle>
          <a:p>
            <a:r>
              <a:rPr lang="en-US" dirty="0" smtClean="0"/>
              <a:t>Click to edit Master title style</a:t>
            </a:r>
            <a:endParaRPr lang="en-US" dirty="0"/>
          </a:p>
        </p:txBody>
      </p:sp>
      <p:sp>
        <p:nvSpPr>
          <p:cNvPr id="5" name="Text Placeholder 19"/>
          <p:cNvSpPr>
            <a:spLocks noGrp="1"/>
          </p:cNvSpPr>
          <p:nvPr>
            <p:ph type="body" sz="quarter" idx="14"/>
          </p:nvPr>
        </p:nvSpPr>
        <p:spPr>
          <a:xfrm>
            <a:off x="510122" y="2144607"/>
            <a:ext cx="4188879" cy="548640"/>
          </a:xfrm>
          <a:prstGeom prst="rect">
            <a:avLst/>
          </a:prstGeom>
          <a:solidFill>
            <a:schemeClr val="tx2"/>
          </a:solidFill>
        </p:spPr>
        <p:txBody>
          <a:bodyPr lIns="182880" tIns="0" bIns="0" anchor="ctr" anchorCtr="0">
            <a:noAutofit/>
          </a:bodyPr>
          <a:lstStyle>
            <a:lvl1pPr marL="0" indent="0">
              <a:buNone/>
              <a:defRPr sz="1800" b="1">
                <a:solidFill>
                  <a:srgbClr val="FFFFFF"/>
                </a:solidFill>
              </a:defRPr>
            </a:lvl1pPr>
          </a:lstStyle>
          <a:p>
            <a:pPr lvl="0"/>
            <a:r>
              <a:rPr lang="en-US" dirty="0" smtClean="0"/>
              <a:t>Click to edit Master text styles</a:t>
            </a:r>
            <a:endParaRPr lang="en-US" dirty="0"/>
          </a:p>
        </p:txBody>
      </p:sp>
      <p:sp>
        <p:nvSpPr>
          <p:cNvPr id="7" name="Text Placeholder 15"/>
          <p:cNvSpPr>
            <a:spLocks noGrp="1"/>
          </p:cNvSpPr>
          <p:nvPr>
            <p:ph type="body" sz="quarter" idx="13"/>
          </p:nvPr>
        </p:nvSpPr>
        <p:spPr>
          <a:xfrm>
            <a:off x="400583" y="2844806"/>
            <a:ext cx="5634653" cy="404616"/>
          </a:xfrm>
          <a:prstGeom prst="rect">
            <a:avLst/>
          </a:prstGeom>
        </p:spPr>
        <p:txBody>
          <a:bodyPr>
            <a:noAutofit/>
          </a:bodyPr>
          <a:lstStyle>
            <a:lvl1pPr marL="0" indent="0">
              <a:buNone/>
              <a:defRPr sz="1500"/>
            </a:lvl1pPr>
          </a:lstStyle>
          <a:p>
            <a:pPr lvl="0"/>
            <a:r>
              <a:rPr lang="en-US" smtClean="0"/>
              <a:t>Click to edit Master text styles</a:t>
            </a:r>
          </a:p>
        </p:txBody>
      </p:sp>
    </p:spTree>
    <p:extLst>
      <p:ext uri="{BB962C8B-B14F-4D97-AF65-F5344CB8AC3E}">
        <p14:creationId xmlns:p14="http://schemas.microsoft.com/office/powerpoint/2010/main" val="2825365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t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2144714"/>
            <a:ext cx="9144000" cy="5492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6" name="Rectangle 5"/>
          <p:cNvSpPr/>
          <p:nvPr userDrawn="1"/>
        </p:nvSpPr>
        <p:spPr>
          <a:xfrm>
            <a:off x="366713" y="2144714"/>
            <a:ext cx="86916" cy="5492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393700" y="1276590"/>
            <a:ext cx="8229600" cy="728662"/>
          </a:xfrm>
          <a:prstGeom prst="rect">
            <a:avLst/>
          </a:prstGeom>
        </p:spPr>
        <p:txBody>
          <a:bodyPr/>
          <a:lstStyle>
            <a:lvl1pPr>
              <a:defRPr sz="2550" cap="all"/>
            </a:lvl1pPr>
          </a:lstStyle>
          <a:p>
            <a:endParaRPr lang="en-US" dirty="0"/>
          </a:p>
        </p:txBody>
      </p:sp>
      <p:sp>
        <p:nvSpPr>
          <p:cNvPr id="8" name="Text Placeholder 19"/>
          <p:cNvSpPr>
            <a:spLocks noGrp="1"/>
          </p:cNvSpPr>
          <p:nvPr>
            <p:ph type="body" sz="quarter" idx="14"/>
          </p:nvPr>
        </p:nvSpPr>
        <p:spPr>
          <a:xfrm>
            <a:off x="510122" y="2144607"/>
            <a:ext cx="4188879" cy="548640"/>
          </a:xfrm>
          <a:prstGeom prst="rect">
            <a:avLst/>
          </a:prstGeom>
          <a:solidFill>
            <a:schemeClr val="tx2"/>
          </a:solidFill>
        </p:spPr>
        <p:txBody>
          <a:bodyPr tIns="0" bIns="0" anchor="ctr" anchorCtr="0">
            <a:noAutofit/>
          </a:bodyPr>
          <a:lstStyle>
            <a:lvl1pPr marL="0" indent="0">
              <a:buNone/>
              <a:defRPr sz="1800" b="1">
                <a:solidFill>
                  <a:srgbClr val="FFFFFF"/>
                </a:solidFill>
              </a:defRPr>
            </a:lvl1pPr>
          </a:lstStyle>
          <a:p>
            <a:pPr lvl="0"/>
            <a:r>
              <a:rPr lang="en-US" dirty="0" smtClean="0"/>
              <a:t>Click to edit Master text styles</a:t>
            </a:r>
            <a:endParaRPr lang="en-US" dirty="0"/>
          </a:p>
        </p:txBody>
      </p:sp>
      <p:sp>
        <p:nvSpPr>
          <p:cNvPr id="10" name="Text Placeholder 15"/>
          <p:cNvSpPr>
            <a:spLocks noGrp="1"/>
          </p:cNvSpPr>
          <p:nvPr>
            <p:ph type="body" sz="quarter" idx="13"/>
          </p:nvPr>
        </p:nvSpPr>
        <p:spPr>
          <a:xfrm>
            <a:off x="400583" y="2844806"/>
            <a:ext cx="5634653" cy="404616"/>
          </a:xfrm>
          <a:prstGeom prst="rect">
            <a:avLst/>
          </a:prstGeom>
        </p:spPr>
        <p:txBody>
          <a:bodyPr>
            <a:noAutofit/>
          </a:bodyPr>
          <a:lstStyle>
            <a:lvl1pPr marL="0" indent="0">
              <a:buNone/>
              <a:defRPr sz="1500"/>
            </a:lvl1pPr>
          </a:lstStyle>
          <a:p>
            <a:pPr lvl="0"/>
            <a:r>
              <a:rPr lang="en-US" smtClean="0"/>
              <a:t>Click to edit Master text styles</a:t>
            </a:r>
          </a:p>
        </p:txBody>
      </p:sp>
      <p:sp>
        <p:nvSpPr>
          <p:cNvPr id="7" name="Slide Number Placeholder 5"/>
          <p:cNvSpPr>
            <a:spLocks noGrp="1"/>
          </p:cNvSpPr>
          <p:nvPr>
            <p:ph type="sldNum" sz="quarter" idx="15"/>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FD5C038D-F2D3-4DE5-AB2E-A1C1ED67781A}" type="slidenum">
              <a:rPr lang="en-US"/>
              <a:pPr>
                <a:defRPr/>
              </a:pPr>
              <a:t>‹#›</a:t>
            </a:fld>
            <a:endParaRPr lang="en-US" dirty="0"/>
          </a:p>
        </p:txBody>
      </p:sp>
    </p:spTree>
    <p:extLst>
      <p:ext uri="{BB962C8B-B14F-4D97-AF65-F5344CB8AC3E}">
        <p14:creationId xmlns:p14="http://schemas.microsoft.com/office/powerpoint/2010/main" val="254033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04862"/>
          </a:xfrm>
          <a:prstGeom prst="rect">
            <a:avLst/>
          </a:prstGeo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F91D7990-C3BA-43B1-8399-41B9A671B6D3}" type="slidenum">
              <a:rPr lang="en-US"/>
              <a:pPr>
                <a:defRPr/>
              </a:pPr>
              <a:t>‹#›</a:t>
            </a:fld>
            <a:endParaRPr lang="en-US" dirty="0"/>
          </a:p>
        </p:txBody>
      </p:sp>
    </p:spTree>
    <p:extLst>
      <p:ext uri="{BB962C8B-B14F-4D97-AF65-F5344CB8AC3E}">
        <p14:creationId xmlns:p14="http://schemas.microsoft.com/office/powerpoint/2010/main" val="3039792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04862"/>
          </a:xfrm>
          <a:prstGeom prst="rect">
            <a:avLst/>
          </a:prstGeo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B1787DC3-71C4-4FAD-9633-D188AB3C00A1}" type="slidenum">
              <a:rPr lang="en-US"/>
              <a:pPr>
                <a:defRPr/>
              </a:pPr>
              <a:t>‹#›</a:t>
            </a:fld>
            <a:endParaRPr lang="en-US" dirty="0"/>
          </a:p>
        </p:txBody>
      </p:sp>
    </p:spTree>
    <p:extLst>
      <p:ext uri="{BB962C8B-B14F-4D97-AF65-F5344CB8AC3E}">
        <p14:creationId xmlns:p14="http://schemas.microsoft.com/office/powerpoint/2010/main" val="2001906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17562"/>
          </a:xfrm>
          <a:prstGeom prst="rect">
            <a:avLst/>
          </a:prstGeom>
        </p:spPr>
        <p:txBody>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6875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3272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875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3272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825E2F28-9297-488F-8317-9176543F3925}" type="slidenum">
              <a:rPr lang="en-US"/>
              <a:pPr>
                <a:defRPr/>
              </a:pPr>
              <a:t>‹#›</a:t>
            </a:fld>
            <a:endParaRPr lang="en-US" dirty="0"/>
          </a:p>
        </p:txBody>
      </p:sp>
    </p:spTree>
    <p:extLst>
      <p:ext uri="{BB962C8B-B14F-4D97-AF65-F5344CB8AC3E}">
        <p14:creationId xmlns:p14="http://schemas.microsoft.com/office/powerpoint/2010/main" val="1800381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143000"/>
          </a:xfrm>
          <a:prstGeom prst="rect">
            <a:avLst/>
          </a:prstGeom>
        </p:spPr>
        <p:txBody>
          <a:bodyPr/>
          <a:lstStyle>
            <a:lvl1pPr>
              <a:defRPr sz="3000"/>
            </a:lvl1p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E088E013-1C03-47FA-8492-D2D65AF0C31F}" type="slidenum">
              <a:rPr lang="en-US"/>
              <a:pPr>
                <a:defRPr/>
              </a:pPr>
              <a:t>‹#›</a:t>
            </a:fld>
            <a:endParaRPr lang="en-US" dirty="0"/>
          </a:p>
        </p:txBody>
      </p:sp>
    </p:spTree>
    <p:extLst>
      <p:ext uri="{BB962C8B-B14F-4D97-AF65-F5344CB8AC3E}">
        <p14:creationId xmlns:p14="http://schemas.microsoft.com/office/powerpoint/2010/main" val="138037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7038"/>
            <a:ext cx="8229600" cy="804862"/>
          </a:xfrm>
          <a:prstGeom prst="rect">
            <a:avLst/>
          </a:prstGeo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a:t>
            </a:fld>
            <a:endParaRPr lang="en-US" dirty="0"/>
          </a:p>
        </p:txBody>
      </p:sp>
    </p:spTree>
    <p:extLst>
      <p:ext uri="{BB962C8B-B14F-4D97-AF65-F5344CB8AC3E}">
        <p14:creationId xmlns:p14="http://schemas.microsoft.com/office/powerpoint/2010/main" val="3610250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Rectangle 3"/>
          <p:cNvSpPr/>
          <p:nvPr userDrawn="1"/>
        </p:nvSpPr>
        <p:spPr>
          <a:xfrm>
            <a:off x="0" y="2144713"/>
            <a:ext cx="9144000" cy="9509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userDrawn="1"/>
        </p:nvSpPr>
        <p:spPr>
          <a:xfrm>
            <a:off x="375047" y="2144713"/>
            <a:ext cx="175022" cy="950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3" name="Text Placeholder 2"/>
          <p:cNvSpPr>
            <a:spLocks noGrp="1"/>
          </p:cNvSpPr>
          <p:nvPr>
            <p:ph type="body" sz="quarter" idx="15"/>
          </p:nvPr>
        </p:nvSpPr>
        <p:spPr>
          <a:xfrm>
            <a:off x="550335" y="2144607"/>
            <a:ext cx="5270500" cy="950976"/>
          </a:xfrm>
          <a:prstGeom prst="rect">
            <a:avLst/>
          </a:prstGeom>
          <a:solidFill>
            <a:schemeClr val="tx2"/>
          </a:solidFill>
        </p:spPr>
        <p:txBody>
          <a:bodyPr vert="horz" lIns="182880" anchor="ctr" anchorCtr="0"/>
          <a:lstStyle>
            <a:lvl1pPr marL="0" indent="0">
              <a:buNone/>
              <a:defRPr sz="1800" b="1">
                <a:solidFill>
                  <a:schemeClr val="bg1"/>
                </a:solidFill>
              </a:defRPr>
            </a:lvl1pPr>
            <a:lvl2pPr marL="342900" indent="0">
              <a:buNone/>
              <a:defRPr sz="1800">
                <a:solidFill>
                  <a:schemeClr val="bg1"/>
                </a:solidFill>
              </a:defRPr>
            </a:lvl2pPr>
            <a:lvl3pPr marL="685800" indent="0">
              <a:buNone/>
              <a:defRPr sz="1800">
                <a:solidFill>
                  <a:schemeClr val="bg1"/>
                </a:solidFill>
              </a:defRPr>
            </a:lvl3pPr>
            <a:lvl4pPr marL="1028700" indent="0">
              <a:buNone/>
              <a:defRPr sz="1800">
                <a:solidFill>
                  <a:schemeClr val="bg1"/>
                </a:solidFill>
              </a:defRPr>
            </a:lvl4pPr>
            <a:lvl5pPr marL="1371600" indent="0">
              <a:buNone/>
              <a:defRPr sz="1800">
                <a:solidFill>
                  <a:schemeClr val="bg1"/>
                </a:solidFill>
              </a:defRPr>
            </a:lvl5pPr>
          </a:lstStyle>
          <a:p>
            <a:pPr lvl="0"/>
            <a:r>
              <a:rPr lang="en-US" smtClean="0"/>
              <a:t>Click to edit Master text styles</a:t>
            </a:r>
          </a:p>
        </p:txBody>
      </p:sp>
      <p:sp>
        <p:nvSpPr>
          <p:cNvPr id="6" name="Slide Number Placeholder 5"/>
          <p:cNvSpPr>
            <a:spLocks noGrp="1"/>
          </p:cNvSpPr>
          <p:nvPr>
            <p:ph type="sldNum" sz="quarter" idx="16"/>
          </p:nvPr>
        </p:nvSpPr>
        <p:spPr>
          <a:xfrm>
            <a:off x="4206478" y="6356351"/>
            <a:ext cx="746522" cy="365125"/>
          </a:xfrm>
          <a:prstGeom prst="rect">
            <a:avLst/>
          </a:prstGeom>
        </p:spPr>
        <p:txBody>
          <a:bodyPr/>
          <a:lstStyle>
            <a:lvl1pPr algn="ctr" defTabSz="342900" eaLnBrk="1" fontAlgn="auto" hangingPunct="1">
              <a:spcBef>
                <a:spcPts val="0"/>
              </a:spcBef>
              <a:spcAft>
                <a:spcPts val="0"/>
              </a:spcAft>
              <a:defRPr sz="900">
                <a:solidFill>
                  <a:srgbClr val="7D7D7D"/>
                </a:solidFill>
                <a:latin typeface="+mn-lt"/>
              </a:defRPr>
            </a:lvl1pPr>
          </a:lstStyle>
          <a:p>
            <a:pPr>
              <a:defRPr/>
            </a:pPr>
            <a:fld id="{6C85969A-6930-4438-92C2-CFFFBA1BE12A}" type="slidenum">
              <a:rPr lang="en-US"/>
              <a:pPr>
                <a:defRPr/>
              </a:pPr>
              <a:t>‹#›</a:t>
            </a:fld>
            <a:endParaRPr lang="en-US" dirty="0"/>
          </a:p>
        </p:txBody>
      </p:sp>
    </p:spTree>
    <p:extLst>
      <p:ext uri="{BB962C8B-B14F-4D97-AF65-F5344CB8AC3E}">
        <p14:creationId xmlns:p14="http://schemas.microsoft.com/office/powerpoint/2010/main" val="2090845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2" descr="Last Slide PPT icons En.pdf"/>
          <p:cNvPicPr>
            <a:picLocks noChangeAspect="1"/>
          </p:cNvPicPr>
          <p:nvPr userDrawn="1"/>
        </p:nvPicPr>
        <p:blipFill>
          <a:blip r:embed="rId2">
            <a:extLst>
              <a:ext uri="{28A0092B-C50C-407E-A947-70E740481C1C}">
                <a14:useLocalDpi xmlns:a14="http://schemas.microsoft.com/office/drawing/2010/main" val="0"/>
              </a:ext>
            </a:extLst>
          </a:blip>
          <a:srcRect t="4744" b="34151"/>
          <a:stretch>
            <a:fillRect/>
          </a:stretch>
        </p:blipFill>
        <p:spPr bwMode="auto">
          <a:xfrm>
            <a:off x="0" y="642939"/>
            <a:ext cx="9144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567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197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background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137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FIP+Canada">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307975"/>
            <a:ext cx="3074194"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02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7038"/>
            <a:ext cx="8229600" cy="804862"/>
          </a:xfrm>
          <a:prstGeom prst="rect">
            <a:avLst/>
          </a:prstGeo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a:t>
            </a:fld>
            <a:endParaRPr lang="en-US" dirty="0"/>
          </a:p>
        </p:txBody>
      </p:sp>
    </p:spTree>
    <p:extLst>
      <p:ext uri="{BB962C8B-B14F-4D97-AF65-F5344CB8AC3E}">
        <p14:creationId xmlns:p14="http://schemas.microsoft.com/office/powerpoint/2010/main" val="199254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7038"/>
            <a:ext cx="8229600" cy="817562"/>
          </a:xfrm>
          <a:prstGeom prst="rect">
            <a:avLst/>
          </a:prstGeom>
        </p:spPr>
        <p:txBody>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875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272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875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272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a:t>
            </a:fld>
            <a:endParaRPr lang="en-US" dirty="0"/>
          </a:p>
        </p:txBody>
      </p:sp>
    </p:spTree>
    <p:extLst>
      <p:ext uri="{BB962C8B-B14F-4D97-AF65-F5344CB8AC3E}">
        <p14:creationId xmlns:p14="http://schemas.microsoft.com/office/powerpoint/2010/main" val="303767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7038"/>
            <a:ext cx="8229600" cy="1143000"/>
          </a:xfrm>
          <a:prstGeom prst="rect">
            <a:avLst/>
          </a:prstGeom>
        </p:spPr>
        <p:txBody>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a:t>
            </a:fld>
            <a:endParaRPr lang="en-US" dirty="0"/>
          </a:p>
        </p:txBody>
      </p:sp>
    </p:spTree>
    <p:extLst>
      <p:ext uri="{BB962C8B-B14F-4D97-AF65-F5344CB8AC3E}">
        <p14:creationId xmlns:p14="http://schemas.microsoft.com/office/powerpoint/2010/main" val="327059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8" name="Rectangle 27"/>
          <p:cNvSpPr/>
          <p:nvPr userDrawn="1"/>
        </p:nvSpPr>
        <p:spPr>
          <a:xfrm>
            <a:off x="0" y="2144607"/>
            <a:ext cx="9144000" cy="95097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375181" y="2144607"/>
            <a:ext cx="175152" cy="9509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a:t>
            </a:fld>
            <a:endParaRPr lang="en-US" dirty="0"/>
          </a:p>
        </p:txBody>
      </p:sp>
      <p:sp>
        <p:nvSpPr>
          <p:cNvPr id="3" name="Text Placeholder 2"/>
          <p:cNvSpPr>
            <a:spLocks noGrp="1"/>
          </p:cNvSpPr>
          <p:nvPr>
            <p:ph type="body" sz="quarter" idx="15" hasCustomPrompt="1"/>
          </p:nvPr>
        </p:nvSpPr>
        <p:spPr>
          <a:xfrm>
            <a:off x="550334" y="2144607"/>
            <a:ext cx="5270500" cy="950976"/>
          </a:xfrm>
          <a:prstGeom prst="rect">
            <a:avLst/>
          </a:prstGeom>
          <a:solidFill>
            <a:schemeClr val="tx2"/>
          </a:solidFill>
        </p:spPr>
        <p:txBody>
          <a:bodyPr vert="horz" lIns="182880" anchor="ctr" anchorCtr="0"/>
          <a:lstStyle>
            <a:lvl1pPr marL="0" indent="0">
              <a:buNone/>
              <a:defRPr sz="2400" b="1">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smtClean="0"/>
              <a:t>Insert text: Questions/Conclusion</a:t>
            </a:r>
          </a:p>
        </p:txBody>
      </p:sp>
    </p:spTree>
    <p:extLst>
      <p:ext uri="{BB962C8B-B14F-4D97-AF65-F5344CB8AC3E}">
        <p14:creationId xmlns:p14="http://schemas.microsoft.com/office/powerpoint/2010/main" val="126183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Last Slide PPT icons En.pdf"/>
          <p:cNvPicPr>
            <a:picLocks noChangeAspect="1"/>
          </p:cNvPicPr>
          <p:nvPr userDrawn="1"/>
        </p:nvPicPr>
        <p:blipFill rotWithShape="1">
          <a:blip r:embed="rId2">
            <a:extLst>
              <a:ext uri="{28A0092B-C50C-407E-A947-70E740481C1C}">
                <a14:useLocalDpi xmlns:a14="http://schemas.microsoft.com/office/drawing/2010/main" val="0"/>
              </a:ext>
            </a:extLst>
          </a:blip>
          <a:srcRect t="4744" b="34150"/>
          <a:stretch/>
        </p:blipFill>
        <p:spPr>
          <a:xfrm>
            <a:off x="0" y="643467"/>
            <a:ext cx="9144000" cy="4199466"/>
          </a:xfrm>
          <a:prstGeom prst="rect">
            <a:avLst/>
          </a:prstGeom>
        </p:spPr>
      </p:pic>
    </p:spTree>
    <p:extLst>
      <p:ext uri="{BB962C8B-B14F-4D97-AF65-F5344CB8AC3E}">
        <p14:creationId xmlns:p14="http://schemas.microsoft.com/office/powerpoint/2010/main" val="43207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68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4"/>
          <a:stretch>
            <a:fillRect/>
          </a:stretch>
        </p:blipFill>
        <p:spPr>
          <a:xfrm>
            <a:off x="7674763" y="6338334"/>
            <a:ext cx="1155700" cy="279400"/>
          </a:xfrm>
          <a:prstGeom prst="rect">
            <a:avLst/>
          </a:prstGeom>
        </p:spPr>
      </p:pic>
    </p:spTree>
    <p:extLst>
      <p:ext uri="{BB962C8B-B14F-4D97-AF65-F5344CB8AC3E}">
        <p14:creationId xmlns:p14="http://schemas.microsoft.com/office/powerpoint/2010/main" val="2424872973"/>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52" r:id="rId4"/>
    <p:sldLayoutId id="2147483653" r:id="rId5"/>
    <p:sldLayoutId id="2147483654" r:id="rId6"/>
    <p:sldLayoutId id="2147483664" r:id="rId7"/>
    <p:sldLayoutId id="2147483665" r:id="rId8"/>
    <p:sldLayoutId id="2147483663" r:id="rId9"/>
    <p:sldLayoutId id="2147483649" r:id="rId10"/>
    <p:sldLayoutId id="2147483655" r:id="rId11"/>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SzPct val="50000"/>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buClr>
        <a:buSzPct val="70000"/>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148514"/>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74769" y="6338888"/>
            <a:ext cx="115609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3284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342900" rtl="0" eaLnBrk="0" fontAlgn="base" hangingPunct="0">
        <a:spcBef>
          <a:spcPct val="0"/>
        </a:spcBef>
        <a:spcAft>
          <a:spcPct val="0"/>
        </a:spcAft>
        <a:defRPr sz="3300" kern="1200">
          <a:solidFill>
            <a:schemeClr val="tx1"/>
          </a:solidFill>
          <a:latin typeface="+mj-lt"/>
          <a:ea typeface="+mj-ea"/>
          <a:cs typeface="+mj-cs"/>
        </a:defRPr>
      </a:lvl1pPr>
      <a:lvl2pPr algn="l" defTabSz="342900" rtl="0" eaLnBrk="0" fontAlgn="base" hangingPunct="0">
        <a:spcBef>
          <a:spcPct val="0"/>
        </a:spcBef>
        <a:spcAft>
          <a:spcPct val="0"/>
        </a:spcAft>
        <a:defRPr sz="3300">
          <a:solidFill>
            <a:schemeClr val="tx1"/>
          </a:solidFill>
          <a:latin typeface="Calibri" panose="020F0502020204030204" pitchFamily="34" charset="0"/>
        </a:defRPr>
      </a:lvl2pPr>
      <a:lvl3pPr algn="l" defTabSz="342900" rtl="0" eaLnBrk="0" fontAlgn="base" hangingPunct="0">
        <a:spcBef>
          <a:spcPct val="0"/>
        </a:spcBef>
        <a:spcAft>
          <a:spcPct val="0"/>
        </a:spcAft>
        <a:defRPr sz="3300">
          <a:solidFill>
            <a:schemeClr val="tx1"/>
          </a:solidFill>
          <a:latin typeface="Calibri" panose="020F0502020204030204" pitchFamily="34" charset="0"/>
        </a:defRPr>
      </a:lvl3pPr>
      <a:lvl4pPr algn="l" defTabSz="342900" rtl="0" eaLnBrk="0" fontAlgn="base" hangingPunct="0">
        <a:spcBef>
          <a:spcPct val="0"/>
        </a:spcBef>
        <a:spcAft>
          <a:spcPct val="0"/>
        </a:spcAft>
        <a:defRPr sz="3300">
          <a:solidFill>
            <a:schemeClr val="tx1"/>
          </a:solidFill>
          <a:latin typeface="Calibri" panose="020F0502020204030204" pitchFamily="34" charset="0"/>
        </a:defRPr>
      </a:lvl4pPr>
      <a:lvl5pPr algn="l"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l" defTabSz="342900" rtl="0" fontAlgn="base">
        <a:spcBef>
          <a:spcPct val="0"/>
        </a:spcBef>
        <a:spcAft>
          <a:spcPct val="0"/>
        </a:spcAft>
        <a:defRPr sz="3300">
          <a:solidFill>
            <a:schemeClr val="tx1"/>
          </a:solidFill>
          <a:latin typeface="Calibri" panose="020F0502020204030204" pitchFamily="34" charset="0"/>
        </a:defRPr>
      </a:lvl6pPr>
      <a:lvl7pPr marL="685800" algn="l" defTabSz="342900" rtl="0" fontAlgn="base">
        <a:spcBef>
          <a:spcPct val="0"/>
        </a:spcBef>
        <a:spcAft>
          <a:spcPct val="0"/>
        </a:spcAft>
        <a:defRPr sz="3300">
          <a:solidFill>
            <a:schemeClr val="tx1"/>
          </a:solidFill>
          <a:latin typeface="Calibri" panose="020F0502020204030204" pitchFamily="34" charset="0"/>
        </a:defRPr>
      </a:lvl7pPr>
      <a:lvl8pPr marL="1028700" algn="l" defTabSz="342900" rtl="0" fontAlgn="base">
        <a:spcBef>
          <a:spcPct val="0"/>
        </a:spcBef>
        <a:spcAft>
          <a:spcPct val="0"/>
        </a:spcAft>
        <a:defRPr sz="3300">
          <a:solidFill>
            <a:schemeClr val="tx1"/>
          </a:solidFill>
          <a:latin typeface="Calibri" panose="020F0502020204030204" pitchFamily="34" charset="0"/>
        </a:defRPr>
      </a:lvl8pPr>
      <a:lvl9pPr marL="1371600" algn="l"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Clr>
          <a:schemeClr val="tx2"/>
        </a:buClr>
        <a:buSzPct val="50000"/>
        <a:buFont typeface="Courier New" panose="02070309020205020404" pitchFamily="49" charset="0"/>
        <a:buChar char="o"/>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Clr>
          <a:schemeClr val="accent2"/>
        </a:buClr>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Clr>
          <a:srgbClr val="7D7D7D"/>
        </a:buClr>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Clr>
          <a:srgbClr val="7D7D7D"/>
        </a:buClr>
        <a:buSzPct val="70000"/>
        <a:buFont typeface="Wingdings" panose="05000000000000000000" pitchFamily="2" charset="2"/>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74769" y="6338888"/>
            <a:ext cx="115609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52575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defTabSz="342900" rtl="0" eaLnBrk="0" fontAlgn="base" hangingPunct="0">
        <a:spcBef>
          <a:spcPct val="0"/>
        </a:spcBef>
        <a:spcAft>
          <a:spcPct val="0"/>
        </a:spcAft>
        <a:defRPr sz="3300" kern="1200">
          <a:solidFill>
            <a:schemeClr val="tx1"/>
          </a:solidFill>
          <a:latin typeface="+mj-lt"/>
          <a:ea typeface="+mj-ea"/>
          <a:cs typeface="+mj-cs"/>
        </a:defRPr>
      </a:lvl1pPr>
      <a:lvl2pPr algn="l" defTabSz="342900" rtl="0" eaLnBrk="0" fontAlgn="base" hangingPunct="0">
        <a:spcBef>
          <a:spcPct val="0"/>
        </a:spcBef>
        <a:spcAft>
          <a:spcPct val="0"/>
        </a:spcAft>
        <a:defRPr sz="3300">
          <a:solidFill>
            <a:schemeClr val="tx1"/>
          </a:solidFill>
          <a:latin typeface="Calibri" panose="020F0502020204030204" pitchFamily="34" charset="0"/>
        </a:defRPr>
      </a:lvl2pPr>
      <a:lvl3pPr algn="l" defTabSz="342900" rtl="0" eaLnBrk="0" fontAlgn="base" hangingPunct="0">
        <a:spcBef>
          <a:spcPct val="0"/>
        </a:spcBef>
        <a:spcAft>
          <a:spcPct val="0"/>
        </a:spcAft>
        <a:defRPr sz="3300">
          <a:solidFill>
            <a:schemeClr val="tx1"/>
          </a:solidFill>
          <a:latin typeface="Calibri" panose="020F0502020204030204" pitchFamily="34" charset="0"/>
        </a:defRPr>
      </a:lvl3pPr>
      <a:lvl4pPr algn="l" defTabSz="342900" rtl="0" eaLnBrk="0" fontAlgn="base" hangingPunct="0">
        <a:spcBef>
          <a:spcPct val="0"/>
        </a:spcBef>
        <a:spcAft>
          <a:spcPct val="0"/>
        </a:spcAft>
        <a:defRPr sz="3300">
          <a:solidFill>
            <a:schemeClr val="tx1"/>
          </a:solidFill>
          <a:latin typeface="Calibri" panose="020F0502020204030204" pitchFamily="34" charset="0"/>
        </a:defRPr>
      </a:lvl4pPr>
      <a:lvl5pPr algn="l"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l" defTabSz="342900" rtl="0" fontAlgn="base">
        <a:spcBef>
          <a:spcPct val="0"/>
        </a:spcBef>
        <a:spcAft>
          <a:spcPct val="0"/>
        </a:spcAft>
        <a:defRPr sz="3300">
          <a:solidFill>
            <a:schemeClr val="tx1"/>
          </a:solidFill>
          <a:latin typeface="Calibri" panose="020F0502020204030204" pitchFamily="34" charset="0"/>
        </a:defRPr>
      </a:lvl6pPr>
      <a:lvl7pPr marL="685800" algn="l" defTabSz="342900" rtl="0" fontAlgn="base">
        <a:spcBef>
          <a:spcPct val="0"/>
        </a:spcBef>
        <a:spcAft>
          <a:spcPct val="0"/>
        </a:spcAft>
        <a:defRPr sz="3300">
          <a:solidFill>
            <a:schemeClr val="tx1"/>
          </a:solidFill>
          <a:latin typeface="Calibri" panose="020F0502020204030204" pitchFamily="34" charset="0"/>
        </a:defRPr>
      </a:lvl7pPr>
      <a:lvl8pPr marL="1028700" algn="l" defTabSz="342900" rtl="0" fontAlgn="base">
        <a:spcBef>
          <a:spcPct val="0"/>
        </a:spcBef>
        <a:spcAft>
          <a:spcPct val="0"/>
        </a:spcAft>
        <a:defRPr sz="3300">
          <a:solidFill>
            <a:schemeClr val="tx1"/>
          </a:solidFill>
          <a:latin typeface="Calibri" panose="020F0502020204030204" pitchFamily="34" charset="0"/>
        </a:defRPr>
      </a:lvl8pPr>
      <a:lvl9pPr marL="1371600" algn="l"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Clr>
          <a:schemeClr val="tx2"/>
        </a:buClr>
        <a:buSzPct val="50000"/>
        <a:buFont typeface="Courier New" panose="02070309020205020404" pitchFamily="49" charset="0"/>
        <a:buChar char="o"/>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Clr>
          <a:schemeClr val="accent2"/>
        </a:buClr>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Clr>
          <a:srgbClr val="7D7D7D"/>
        </a:buClr>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Clr>
          <a:srgbClr val="7D7D7D"/>
        </a:buClr>
        <a:buSzPct val="70000"/>
        <a:buFont typeface="Wingdings" panose="05000000000000000000" pitchFamily="2" charset="2"/>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9.xml"/><Relationship Id="rId7" Type="http://schemas.openxmlformats.org/officeDocument/2006/relationships/image" Target="../media/image14.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3.png"/><Relationship Id="rId5" Type="http://schemas.openxmlformats.org/officeDocument/2006/relationships/notesSlide" Target="../notesSlides/notesSlide8.xml"/><Relationship Id="rId4" Type="http://schemas.openxmlformats.org/officeDocument/2006/relationships/slideLayout" Target="../slideLayouts/slideLayout15.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4.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notesSlide" Target="../notesSlides/notesSlide6.xml"/><Relationship Id="rId4" Type="http://schemas.openxmlformats.org/officeDocument/2006/relationships/tags" Target="../tags/tag25.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slideLayout" Target="../slideLayouts/slideLayout15.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notesSlide" Target="../notesSlides/notesSlide7.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10121" y="2144607"/>
            <a:ext cx="5877616" cy="548640"/>
          </a:xfrm>
        </p:spPr>
        <p:txBody>
          <a:bodyPr/>
          <a:lstStyle/>
          <a:p>
            <a:r>
              <a:rPr lang="en-US" altLang="en-US" dirty="0">
                <a:latin typeface="Arial" panose="020B0604020202020204" pitchFamily="34" charset="0"/>
                <a:cs typeface="Arial" panose="020B0604020202020204" pitchFamily="34" charset="0"/>
              </a:rPr>
              <a:t>Financial education in the workplace</a:t>
            </a:r>
          </a:p>
        </p:txBody>
      </p:sp>
      <p:sp>
        <p:nvSpPr>
          <p:cNvPr id="6" name="Text Placeholder 5"/>
          <p:cNvSpPr>
            <a:spLocks noGrp="1"/>
          </p:cNvSpPr>
          <p:nvPr>
            <p:ph type="body" sz="quarter" idx="13"/>
          </p:nvPr>
        </p:nvSpPr>
        <p:spPr>
          <a:xfrm>
            <a:off x="400582" y="2844806"/>
            <a:ext cx="8273155" cy="404616"/>
          </a:xfrm>
        </p:spPr>
        <p:txBody>
          <a:bodyPr/>
          <a:lstStyle/>
          <a:p>
            <a:pPr>
              <a:defRPr/>
            </a:pPr>
            <a:r>
              <a:rPr lang="en-CA" altLang="en-US" b="1" dirty="0">
                <a:solidFill>
                  <a:schemeClr val="accent4">
                    <a:lumMod val="75000"/>
                  </a:schemeClr>
                </a:solidFill>
                <a:latin typeface="Arial" panose="020B0604020202020204" pitchFamily="34" charset="0"/>
                <a:cs typeface="Arial" panose="020B0604020202020204" pitchFamily="34" charset="0"/>
              </a:rPr>
              <a:t>RBI-OECD High Level Global Symposium on Financial Education </a:t>
            </a:r>
            <a:r>
              <a:rPr lang="en-US" altLang="en-US" b="1" dirty="0">
                <a:solidFill>
                  <a:schemeClr val="accent2"/>
                </a:solidFill>
                <a:latin typeface="Arial" panose="020B0604020202020204" pitchFamily="34" charset="0"/>
                <a:cs typeface="Arial" panose="020B0604020202020204" pitchFamily="34" charset="0"/>
              </a:rPr>
              <a:t>November 9, 2017 </a:t>
            </a:r>
          </a:p>
          <a:p>
            <a:pPr>
              <a:defRPr/>
            </a:pPr>
            <a:r>
              <a:rPr lang="en-US" altLang="en-US" b="1" dirty="0">
                <a:solidFill>
                  <a:schemeClr val="accent4">
                    <a:lumMod val="75000"/>
                  </a:schemeClr>
                </a:solidFill>
                <a:latin typeface="Arial" panose="020B0604020202020204" pitchFamily="34" charset="0"/>
                <a:cs typeface="Arial" panose="020B0604020202020204" pitchFamily="34" charset="0"/>
              </a:rPr>
              <a:t>Presented by :</a:t>
            </a:r>
            <a:r>
              <a:rPr lang="en-US" altLang="en-US" b="1" dirty="0">
                <a:solidFill>
                  <a:schemeClr val="accent5">
                    <a:lumMod val="75000"/>
                  </a:schemeClr>
                </a:solidFill>
                <a:latin typeface="Arial" panose="020B0604020202020204" pitchFamily="34" charset="0"/>
                <a:cs typeface="Arial" panose="020B0604020202020204" pitchFamily="34" charset="0"/>
              </a:rPr>
              <a:t> </a:t>
            </a:r>
            <a:r>
              <a:rPr lang="en-US" altLang="en-US" b="1" dirty="0" err="1">
                <a:solidFill>
                  <a:schemeClr val="accent5">
                    <a:lumMod val="75000"/>
                  </a:schemeClr>
                </a:solidFill>
                <a:latin typeface="Arial" panose="020B0604020202020204" pitchFamily="34" charset="0"/>
                <a:cs typeface="Arial" panose="020B0604020202020204" pitchFamily="34" charset="0"/>
              </a:rPr>
              <a:t>Jérémie</a:t>
            </a:r>
            <a:r>
              <a:rPr lang="en-US" altLang="en-US" b="1" dirty="0">
                <a:solidFill>
                  <a:schemeClr val="accent5">
                    <a:lumMod val="75000"/>
                  </a:schemeClr>
                </a:solidFill>
                <a:latin typeface="Arial" panose="020B0604020202020204" pitchFamily="34" charset="0"/>
                <a:cs typeface="Arial" panose="020B0604020202020204" pitchFamily="34" charset="0"/>
              </a:rPr>
              <a:t> Ryan</a:t>
            </a:r>
            <a:endParaRPr lang="en-US" dirty="0"/>
          </a:p>
        </p:txBody>
      </p:sp>
    </p:spTree>
    <p:extLst>
      <p:ext uri="{BB962C8B-B14F-4D97-AF65-F5344CB8AC3E}">
        <p14:creationId xmlns:p14="http://schemas.microsoft.com/office/powerpoint/2010/main" val="290999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3104" y="95972"/>
            <a:ext cx="3918587" cy="4747022"/>
          </a:xfrm>
        </p:spPr>
        <p:txBody>
          <a:bodyPr/>
          <a:lstStyle/>
          <a:p>
            <a:pPr>
              <a:defRPr/>
            </a:pPr>
            <a:r>
              <a:rPr lang="en-US" b="1" dirty="0" smtClean="0">
                <a:solidFill>
                  <a:schemeClr val="accent4">
                    <a:lumMod val="75000"/>
                  </a:schemeClr>
                </a:solidFill>
                <a:cs typeface="Arial" panose="020B0604020202020204" pitchFamily="34" charset="0"/>
              </a:rPr>
              <a:t>Innovative Digital Initiatives</a:t>
            </a:r>
            <a:r>
              <a:rPr lang="en-US" b="1" dirty="0">
                <a:solidFill>
                  <a:schemeClr val="accent4">
                    <a:lumMod val="75000"/>
                  </a:schemeClr>
                </a:solidFill>
                <a:cs typeface="Arial" panose="020B0604020202020204" pitchFamily="34" charset="0"/>
              </a:rPr>
              <a:t/>
            </a:r>
            <a:br>
              <a:rPr lang="en-US" b="1" dirty="0">
                <a:solidFill>
                  <a:schemeClr val="accent4">
                    <a:lumMod val="75000"/>
                  </a:schemeClr>
                </a:solidFill>
                <a:cs typeface="Arial" panose="020B0604020202020204" pitchFamily="34" charset="0"/>
              </a:rPr>
            </a:br>
            <a:r>
              <a:rPr lang="en-US" sz="1500" b="1" dirty="0">
                <a:solidFill>
                  <a:schemeClr val="accent4">
                    <a:lumMod val="75000"/>
                  </a:schemeClr>
                </a:solidFill>
                <a:cs typeface="Arial" panose="020B0604020202020204" pitchFamily="34" charset="0"/>
              </a:rPr>
              <a:t/>
            </a:r>
            <a:br>
              <a:rPr lang="en-US" sz="1500" b="1" dirty="0">
                <a:solidFill>
                  <a:schemeClr val="accent4">
                    <a:lumMod val="75000"/>
                  </a:schemeClr>
                </a:solidFill>
                <a:cs typeface="Arial" panose="020B0604020202020204" pitchFamily="34" charset="0"/>
              </a:rPr>
            </a:br>
            <a:r>
              <a:rPr lang="en-US" sz="1500" b="1" dirty="0">
                <a:solidFill>
                  <a:schemeClr val="accent4">
                    <a:lumMod val="75000"/>
                  </a:schemeClr>
                </a:solidFill>
                <a:cs typeface="Arial" panose="020B0604020202020204" pitchFamily="34" charset="0"/>
              </a:rPr>
              <a:t>		   	</a:t>
            </a:r>
            <a:br>
              <a:rPr lang="en-US" sz="1500" b="1" dirty="0">
                <a:solidFill>
                  <a:schemeClr val="accent4">
                    <a:lumMod val="75000"/>
                  </a:schemeClr>
                </a:solidFill>
                <a:cs typeface="Arial" panose="020B0604020202020204" pitchFamily="34" charset="0"/>
              </a:rPr>
            </a:br>
            <a:r>
              <a:rPr lang="en-US" sz="1500" b="1" dirty="0">
                <a:solidFill>
                  <a:schemeClr val="accent4">
                    <a:lumMod val="75000"/>
                  </a:schemeClr>
                </a:solidFill>
                <a:cs typeface="Arial" panose="020B0604020202020204" pitchFamily="34" charset="0"/>
              </a:rPr>
              <a:t>			</a:t>
            </a:r>
            <a:r>
              <a:rPr lang="en-US" sz="1500" b="1" dirty="0" smtClean="0">
                <a:solidFill>
                  <a:schemeClr val="accent4">
                    <a:lumMod val="75000"/>
                  </a:schemeClr>
                </a:solidFill>
                <a:cs typeface="Arial" panose="020B0604020202020204" pitchFamily="34" charset="0"/>
              </a:rPr>
              <a:t/>
            </a:r>
            <a:br>
              <a:rPr lang="en-US" sz="1500" b="1" dirty="0" smtClean="0">
                <a:solidFill>
                  <a:schemeClr val="accent4">
                    <a:lumMod val="75000"/>
                  </a:schemeClr>
                </a:solidFill>
                <a:cs typeface="Arial" panose="020B0604020202020204" pitchFamily="34" charset="0"/>
              </a:rPr>
            </a:br>
            <a:r>
              <a:rPr lang="en-US" sz="1500" b="1" dirty="0">
                <a:solidFill>
                  <a:schemeClr val="accent4">
                    <a:lumMod val="75000"/>
                  </a:schemeClr>
                </a:solidFill>
                <a:cs typeface="Arial" panose="020B0604020202020204" pitchFamily="34" charset="0"/>
              </a:rPr>
              <a:t>	</a:t>
            </a:r>
            <a:r>
              <a:rPr lang="en-US" sz="1500" b="1" dirty="0" smtClean="0">
                <a:solidFill>
                  <a:schemeClr val="accent4">
                    <a:lumMod val="75000"/>
                  </a:schemeClr>
                </a:solidFill>
                <a:cs typeface="Arial" panose="020B0604020202020204" pitchFamily="34" charset="0"/>
              </a:rPr>
              <a:t>	</a:t>
            </a:r>
            <a:r>
              <a:rPr lang="en-US" sz="1500" b="1" dirty="0">
                <a:solidFill>
                  <a:schemeClr val="accent4">
                    <a:lumMod val="75000"/>
                  </a:schemeClr>
                </a:solidFill>
                <a:cs typeface="Arial" panose="020B0604020202020204" pitchFamily="34" charset="0"/>
              </a:rPr>
              <a:t>	</a:t>
            </a:r>
            <a:r>
              <a:rPr lang="en-US" sz="1500" b="1" dirty="0" smtClean="0">
                <a:solidFill>
                  <a:schemeClr val="accent4">
                    <a:lumMod val="75000"/>
                  </a:schemeClr>
                </a:solidFill>
                <a:cs typeface="Arial" panose="020B0604020202020204" pitchFamily="34" charset="0"/>
              </a:rPr>
              <a:t>Small </a:t>
            </a:r>
            <a:r>
              <a:rPr lang="en-US" sz="1500" b="1" dirty="0">
                <a:solidFill>
                  <a:schemeClr val="accent4">
                    <a:lumMod val="75000"/>
                  </a:schemeClr>
                </a:solidFill>
                <a:cs typeface="Arial" panose="020B0604020202020204" pitchFamily="34" charset="0"/>
              </a:rPr>
              <a:t>change app</a:t>
            </a:r>
            <a:br>
              <a:rPr lang="en-US" sz="1500" b="1" dirty="0">
                <a:solidFill>
                  <a:schemeClr val="accent4">
                    <a:lumMod val="75000"/>
                  </a:schemeClr>
                </a:solidFill>
                <a:cs typeface="Arial" panose="020B0604020202020204" pitchFamily="34" charset="0"/>
              </a:rPr>
            </a:br>
            <a:r>
              <a:rPr lang="en-US" sz="1500" b="1" dirty="0">
                <a:solidFill>
                  <a:schemeClr val="accent4">
                    <a:lumMod val="75000"/>
                  </a:schemeClr>
                </a:solidFill>
                <a:cs typeface="Arial" panose="020B0604020202020204" pitchFamily="34" charset="0"/>
              </a:rPr>
              <a:t>    </a:t>
            </a:r>
            <a:r>
              <a:rPr lang="en-US" b="1" dirty="0" smtClean="0">
                <a:solidFill>
                  <a:schemeClr val="accent4">
                    <a:lumMod val="75000"/>
                  </a:schemeClr>
                </a:solidFill>
                <a:cs typeface="Arial" panose="020B0604020202020204" pitchFamily="34" charset="0"/>
              </a:rPr>
              <a:t/>
            </a:r>
            <a:br>
              <a:rPr lang="en-US" b="1" dirty="0" smtClean="0">
                <a:solidFill>
                  <a:schemeClr val="accent4">
                    <a:lumMod val="75000"/>
                  </a:schemeClr>
                </a:solidFill>
                <a:cs typeface="Arial" panose="020B0604020202020204" pitchFamily="34" charset="0"/>
              </a:rPr>
            </a:br>
            <a:r>
              <a:rPr lang="en-US" b="1" dirty="0" smtClean="0">
                <a:solidFill>
                  <a:schemeClr val="accent4">
                    <a:lumMod val="75000"/>
                  </a:schemeClr>
                </a:solidFill>
                <a:cs typeface="Arial" panose="020B0604020202020204" pitchFamily="34" charset="0"/>
              </a:rPr>
              <a:t>		  </a:t>
            </a:r>
            <a:br>
              <a:rPr lang="en-US" b="1" dirty="0" smtClean="0">
                <a:solidFill>
                  <a:schemeClr val="accent4">
                    <a:lumMod val="75000"/>
                  </a:schemeClr>
                </a:solidFill>
                <a:cs typeface="Arial" panose="020B0604020202020204" pitchFamily="34" charset="0"/>
              </a:rPr>
            </a:br>
            <a:r>
              <a:rPr lang="en-US" b="1" dirty="0" smtClean="0">
                <a:solidFill>
                  <a:schemeClr val="accent4">
                    <a:lumMod val="75000"/>
                  </a:schemeClr>
                </a:solidFill>
                <a:cs typeface="Arial" panose="020B0604020202020204" pitchFamily="34" charset="0"/>
              </a:rPr>
              <a:t>		  </a:t>
            </a:r>
            <a:r>
              <a:rPr lang="en-US" b="1" dirty="0">
                <a:solidFill>
                  <a:schemeClr val="accent4">
                    <a:lumMod val="75000"/>
                  </a:schemeClr>
                </a:solidFill>
                <a:cs typeface="Arial" panose="020B0604020202020204" pitchFamily="34" charset="0"/>
              </a:rPr>
              <a:t>	</a:t>
            </a:r>
            <a:r>
              <a:rPr lang="en-US" b="1" dirty="0" smtClean="0">
                <a:solidFill>
                  <a:schemeClr val="accent4">
                    <a:lumMod val="75000"/>
                  </a:schemeClr>
                </a:solidFill>
                <a:cs typeface="Arial" panose="020B0604020202020204" pitchFamily="34" charset="0"/>
              </a:rPr>
              <a:t/>
            </a:r>
            <a:br>
              <a:rPr lang="en-US" b="1" dirty="0" smtClean="0">
                <a:solidFill>
                  <a:schemeClr val="accent4">
                    <a:lumMod val="75000"/>
                  </a:schemeClr>
                </a:solidFill>
                <a:cs typeface="Arial" panose="020B0604020202020204" pitchFamily="34" charset="0"/>
              </a:rPr>
            </a:br>
            <a:r>
              <a:rPr lang="en-US" b="1" dirty="0">
                <a:solidFill>
                  <a:schemeClr val="accent4">
                    <a:lumMod val="75000"/>
                  </a:schemeClr>
                </a:solidFill>
                <a:cs typeface="Arial" panose="020B0604020202020204" pitchFamily="34" charset="0"/>
              </a:rPr>
              <a:t>	</a:t>
            </a:r>
            <a:r>
              <a:rPr lang="en-US" b="1" dirty="0" smtClean="0">
                <a:solidFill>
                  <a:schemeClr val="accent4">
                    <a:lumMod val="75000"/>
                  </a:schemeClr>
                </a:solidFill>
                <a:cs typeface="Arial" panose="020B0604020202020204" pitchFamily="34" charset="0"/>
              </a:rPr>
              <a:t>		</a:t>
            </a:r>
            <a:r>
              <a:rPr lang="en-US" sz="1500" b="1" dirty="0" smtClean="0">
                <a:solidFill>
                  <a:srgbClr val="3366CC">
                    <a:lumMod val="75000"/>
                  </a:srgbClr>
                </a:solidFill>
                <a:cs typeface="Arial" panose="020B0604020202020204" pitchFamily="34" charset="0"/>
              </a:rPr>
              <a:t>Carrot </a:t>
            </a:r>
            <a:r>
              <a:rPr lang="en-US" sz="1500" b="1" dirty="0">
                <a:solidFill>
                  <a:srgbClr val="3366CC">
                    <a:lumMod val="75000"/>
                  </a:srgbClr>
                </a:solidFill>
                <a:cs typeface="Arial" panose="020B0604020202020204" pitchFamily="34" charset="0"/>
              </a:rPr>
              <a:t>app</a:t>
            </a:r>
            <a:br>
              <a:rPr lang="en-US" sz="1500" b="1" dirty="0">
                <a:solidFill>
                  <a:srgbClr val="3366CC">
                    <a:lumMod val="75000"/>
                  </a:srgbClr>
                </a:solidFill>
                <a:cs typeface="Arial" panose="020B0604020202020204" pitchFamily="34" charset="0"/>
              </a:rPr>
            </a:br>
            <a:r>
              <a:rPr lang="en-US" b="1" dirty="0" smtClean="0">
                <a:solidFill>
                  <a:schemeClr val="accent4">
                    <a:lumMod val="75000"/>
                  </a:schemeClr>
                </a:solidFill>
                <a:cs typeface="Arial" panose="020B0604020202020204" pitchFamily="34" charset="0"/>
              </a:rPr>
              <a:t/>
            </a:r>
            <a:br>
              <a:rPr lang="en-US" b="1" dirty="0" smtClean="0">
                <a:solidFill>
                  <a:schemeClr val="accent4">
                    <a:lumMod val="75000"/>
                  </a:schemeClr>
                </a:solidFill>
                <a:cs typeface="Arial" panose="020B0604020202020204" pitchFamily="34" charset="0"/>
              </a:rPr>
            </a:br>
            <a:r>
              <a:rPr lang="en-US" b="1" dirty="0">
                <a:solidFill>
                  <a:schemeClr val="accent4">
                    <a:lumMod val="75000"/>
                  </a:schemeClr>
                </a:solidFill>
                <a:cs typeface="Arial" panose="020B0604020202020204" pitchFamily="34" charset="0"/>
              </a:rPr>
              <a:t/>
            </a:r>
            <a:br>
              <a:rPr lang="en-US" b="1" dirty="0">
                <a:solidFill>
                  <a:schemeClr val="accent4">
                    <a:lumMod val="75000"/>
                  </a:schemeClr>
                </a:solidFill>
                <a:cs typeface="Arial" panose="020B0604020202020204" pitchFamily="34" charset="0"/>
              </a:rPr>
            </a:br>
            <a:r>
              <a:rPr lang="en-US" b="1" dirty="0" smtClean="0">
                <a:solidFill>
                  <a:schemeClr val="accent4">
                    <a:lumMod val="75000"/>
                  </a:schemeClr>
                </a:solidFill>
                <a:cs typeface="Arial" panose="020B0604020202020204" pitchFamily="34" charset="0"/>
              </a:rPr>
              <a:t> </a:t>
            </a:r>
            <a:br>
              <a:rPr lang="en-US" b="1" dirty="0" smtClean="0">
                <a:solidFill>
                  <a:schemeClr val="accent4">
                    <a:lumMod val="75000"/>
                  </a:schemeClr>
                </a:solidFill>
                <a:cs typeface="Arial" panose="020B0604020202020204" pitchFamily="34" charset="0"/>
              </a:rPr>
            </a:br>
            <a:endParaRPr lang="en-CA" dirty="0">
              <a:solidFill>
                <a:schemeClr val="accent4">
                  <a:lumMod val="75000"/>
                </a:schemeClr>
              </a:solidFill>
            </a:endParaRPr>
          </a:p>
        </p:txBody>
      </p:sp>
      <p:sp>
        <p:nvSpPr>
          <p:cNvPr id="4" name="Slide Number Placeholder 3"/>
          <p:cNvSpPr>
            <a:spLocks noGrp="1"/>
          </p:cNvSpPr>
          <p:nvPr>
            <p:ph type="sldNum" sz="quarter" idx="10"/>
            <p:custDataLst>
              <p:tags r:id="rId2"/>
            </p:custDataLst>
          </p:nvPr>
        </p:nvSpPr>
        <p:spPr/>
        <p:txBody>
          <a:bodyPr/>
          <a:lstStyle/>
          <a:p>
            <a:pPr>
              <a:defRPr/>
            </a:pPr>
            <a:fld id="{327BB864-2711-40ED-AFD3-BBBF82440FC6}" type="slidenum">
              <a:rPr lang="en-US" smtClean="0"/>
              <a:pPr>
                <a:defRPr/>
              </a:pPr>
              <a:t>10</a:t>
            </a:fld>
            <a:endParaRPr lang="en-US" dirty="0"/>
          </a:p>
        </p:txBody>
      </p:sp>
      <p:pic>
        <p:nvPicPr>
          <p:cNvPr id="24580" name="Picture 2"/>
          <p:cNvPicPr>
            <a:picLocks noChangeAspect="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900668" y="0"/>
            <a:ext cx="497711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stretch>
            <a:fillRect/>
          </a:stretch>
        </p:blipFill>
        <p:spPr>
          <a:xfrm>
            <a:off x="157653" y="1400733"/>
            <a:ext cx="902933" cy="902933"/>
          </a:xfrm>
          <a:prstGeom prst="rect">
            <a:avLst/>
          </a:prstGeom>
        </p:spPr>
      </p:pic>
      <p:pic>
        <p:nvPicPr>
          <p:cNvPr id="6" name="Picture 5"/>
          <p:cNvPicPr>
            <a:picLocks noChangeAspect="1"/>
          </p:cNvPicPr>
          <p:nvPr/>
        </p:nvPicPr>
        <p:blipFill>
          <a:blip r:embed="rId8"/>
          <a:stretch>
            <a:fillRect/>
          </a:stretch>
        </p:blipFill>
        <p:spPr>
          <a:xfrm>
            <a:off x="158786" y="2976015"/>
            <a:ext cx="901800" cy="901800"/>
          </a:xfrm>
          <a:prstGeom prst="rect">
            <a:avLst/>
          </a:prstGeom>
        </p:spPr>
      </p:pic>
      <p:pic>
        <p:nvPicPr>
          <p:cNvPr id="7" name="Picture 6"/>
          <p:cNvPicPr>
            <a:picLocks noChangeAspect="1"/>
          </p:cNvPicPr>
          <p:nvPr/>
        </p:nvPicPr>
        <p:blipFill>
          <a:blip r:embed="rId9"/>
          <a:stretch>
            <a:fillRect/>
          </a:stretch>
        </p:blipFill>
        <p:spPr>
          <a:xfrm>
            <a:off x="115750" y="4487277"/>
            <a:ext cx="2613846" cy="934450"/>
          </a:xfrm>
          <a:prstGeom prst="rect">
            <a:avLst/>
          </a:prstGeom>
        </p:spPr>
      </p:pic>
    </p:spTree>
    <p:extLst>
      <p:ext uri="{BB962C8B-B14F-4D97-AF65-F5344CB8AC3E}">
        <p14:creationId xmlns:p14="http://schemas.microsoft.com/office/powerpoint/2010/main" val="687857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190184" y="137179"/>
            <a:ext cx="8229600" cy="60364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spcBef>
                <a:spcPct val="20000"/>
              </a:spcBef>
              <a:buClr>
                <a:schemeClr val="tx2"/>
              </a:buClr>
              <a:buSzPct val="50000"/>
              <a:defRPr/>
            </a:pPr>
            <a:r>
              <a:rPr lang="en-CA" altLang="en-US" b="1" dirty="0" smtClean="0">
                <a:solidFill>
                  <a:schemeClr val="accent4">
                    <a:lumMod val="75000"/>
                  </a:schemeClr>
                </a:solidFill>
                <a:cs typeface="Arial" panose="020B0604020202020204" pitchFamily="34" charset="0"/>
              </a:rPr>
              <a:t>Money Fit Challenge: A </a:t>
            </a:r>
            <a:r>
              <a:rPr lang="en-CA" altLang="en-US" b="1" dirty="0">
                <a:solidFill>
                  <a:schemeClr val="accent4">
                    <a:lumMod val="75000"/>
                  </a:schemeClr>
                </a:solidFill>
                <a:cs typeface="Arial" panose="020B0604020202020204" pitchFamily="34" charset="0"/>
              </a:rPr>
              <a:t>Financial Health Challenge </a:t>
            </a:r>
            <a:endParaRPr lang="en-US" altLang="en-US" b="1" dirty="0" smtClean="0">
              <a:solidFill>
                <a:schemeClr val="accent4">
                  <a:lumMod val="75000"/>
                </a:schemeClr>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49D1780-B4B0-4923-B9CF-9C3C9C76ADEE}" type="slidenum">
              <a:rPr lang="en-US" smtClean="0"/>
              <a:pPr>
                <a:defRPr/>
              </a:pPr>
              <a:t>11</a:t>
            </a:fld>
            <a:endParaRPr lang="en-US" dirty="0"/>
          </a:p>
        </p:txBody>
      </p:sp>
      <p:pic>
        <p:nvPicPr>
          <p:cNvPr id="3" name="Picture 2"/>
          <p:cNvPicPr>
            <a:picLocks noChangeAspect="1"/>
          </p:cNvPicPr>
          <p:nvPr/>
        </p:nvPicPr>
        <p:blipFill>
          <a:blip r:embed="rId3"/>
          <a:stretch>
            <a:fillRect/>
          </a:stretch>
        </p:blipFill>
        <p:spPr>
          <a:xfrm>
            <a:off x="190183" y="902583"/>
            <a:ext cx="8719317" cy="46069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663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178609" y="193312"/>
            <a:ext cx="8757045" cy="60364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spcBef>
                <a:spcPct val="20000"/>
              </a:spcBef>
              <a:buClr>
                <a:schemeClr val="tx2"/>
              </a:buClr>
              <a:buSzPct val="50000"/>
              <a:defRPr/>
            </a:pPr>
            <a:r>
              <a:rPr lang="en-CA" altLang="en-US" b="1" dirty="0">
                <a:solidFill>
                  <a:schemeClr val="accent4">
                    <a:lumMod val="75000"/>
                  </a:schemeClr>
                </a:solidFill>
                <a:cs typeface="Arial" panose="020B0604020202020204" pitchFamily="34" charset="0"/>
              </a:rPr>
              <a:t>Money Fit Challenge: A Financial Health Challenge </a:t>
            </a:r>
            <a:endParaRPr lang="en-US" altLang="en-US" b="1" dirty="0" smtClean="0">
              <a:solidFill>
                <a:schemeClr val="accent4">
                  <a:lumMod val="75000"/>
                </a:schemeClr>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69CFEE6-B9FF-444C-ACE6-A28FD2219767}" type="slidenum">
              <a:rPr lang="en-US" smtClean="0"/>
              <a:pPr>
                <a:defRPr/>
              </a:pPr>
              <a:t>12</a:t>
            </a:fld>
            <a:endParaRPr lang="en-US" dirty="0"/>
          </a:p>
        </p:txBody>
      </p:sp>
      <p:pic>
        <p:nvPicPr>
          <p:cNvPr id="2" name="Picture 1"/>
          <p:cNvPicPr>
            <a:picLocks noChangeAspect="1"/>
          </p:cNvPicPr>
          <p:nvPr/>
        </p:nvPicPr>
        <p:blipFill>
          <a:blip r:embed="rId3"/>
          <a:stretch>
            <a:fillRect/>
          </a:stretch>
        </p:blipFill>
        <p:spPr>
          <a:xfrm>
            <a:off x="474561" y="1199487"/>
            <a:ext cx="8461093" cy="4570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4535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52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4294967295"/>
          </p:nvPr>
        </p:nvSpPr>
        <p:spPr bwMode="auto">
          <a:xfrm>
            <a:off x="4206478" y="5624513"/>
            <a:ext cx="746522"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eaLnBrk="0" fontAlgn="base" hangingPunct="0">
              <a:spcBef>
                <a:spcPct val="0"/>
              </a:spcBef>
              <a:spcAft>
                <a:spcPct val="0"/>
              </a:spcAft>
            </a:pPr>
            <a:fld id="{3AB5A263-2583-44EC-8A34-67B29B1E4601}" type="slidenum">
              <a:rPr lang="en-US" altLang="en-US" sz="1350">
                <a:solidFill>
                  <a:srgbClr val="7D7D7D"/>
                </a:solidFill>
              </a:rPr>
              <a:pPr defTabSz="685800" eaLnBrk="0" fontAlgn="base" hangingPunct="0">
                <a:spcBef>
                  <a:spcPct val="0"/>
                </a:spcBef>
                <a:spcAft>
                  <a:spcPct val="0"/>
                </a:spcAft>
              </a:pPr>
              <a:t>2</a:t>
            </a:fld>
            <a:endParaRPr lang="en-US" altLang="en-US" sz="1350">
              <a:solidFill>
                <a:srgbClr val="7D7D7D"/>
              </a:solidFill>
            </a:endParaRPr>
          </a:p>
        </p:txBody>
      </p:sp>
      <p:pic>
        <p:nvPicPr>
          <p:cNvPr id="3174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2019300"/>
            <a:ext cx="334566"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9623" y="94143"/>
            <a:ext cx="8655844" cy="1015663"/>
          </a:xfrm>
          <a:prstGeom prst="rect">
            <a:avLst/>
          </a:prstGeom>
          <a:noFill/>
        </p:spPr>
        <p:txBody>
          <a:bodyPr>
            <a:spAutoFit/>
          </a:bodyPr>
          <a:lstStyle/>
          <a:p>
            <a:pPr>
              <a:defRPr/>
            </a:pPr>
            <a:r>
              <a:rPr lang="en-US" sz="3000" b="1" dirty="0">
                <a:solidFill>
                  <a:schemeClr val="accent4">
                    <a:lumMod val="75000"/>
                  </a:schemeClr>
                </a:solidFill>
                <a:latin typeface="+mj-lt"/>
                <a:cs typeface="Arial" panose="020B0604020202020204" pitchFamily="34" charset="0"/>
              </a:rPr>
              <a:t>The National Strategy for Financial Literacy and the workplace initiative</a:t>
            </a:r>
            <a:endParaRPr lang="en-CA" sz="3000" b="1" dirty="0">
              <a:solidFill>
                <a:schemeClr val="accent4">
                  <a:lumMod val="75000"/>
                </a:schemeClr>
              </a:solidFill>
              <a:latin typeface="+mj-lt"/>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635156" y="939222"/>
            <a:ext cx="3278549" cy="4532473"/>
          </a:xfrm>
          <a:prstGeom prst="rect">
            <a:avLst/>
          </a:prstGeom>
          <a:ln>
            <a:noFill/>
          </a:ln>
          <a:effectLst>
            <a:softEdge rad="112500"/>
          </a:effectLst>
        </p:spPr>
      </p:pic>
      <p:sp>
        <p:nvSpPr>
          <p:cNvPr id="4" name="TextBox 3"/>
          <p:cNvSpPr txBox="1"/>
          <p:nvPr/>
        </p:nvSpPr>
        <p:spPr>
          <a:xfrm>
            <a:off x="119623" y="1132045"/>
            <a:ext cx="5434510" cy="4339650"/>
          </a:xfrm>
          <a:prstGeom prst="rect">
            <a:avLst/>
          </a:prstGeom>
          <a:noFill/>
        </p:spPr>
        <p:txBody>
          <a:bodyPr wrap="square">
            <a:spAutoFit/>
          </a:bodyPr>
          <a:lstStyle/>
          <a:p>
            <a:pPr>
              <a:defRPr/>
            </a:pPr>
            <a:endParaRPr lang="en-CA" sz="1500" dirty="0">
              <a:solidFill>
                <a:schemeClr val="accent4">
                  <a:lumMod val="75000"/>
                </a:schemeClr>
              </a:solidFill>
            </a:endParaRPr>
          </a:p>
          <a:p>
            <a:pPr marL="128588" indent="-128588">
              <a:buFont typeface="Arial" panose="020B0604020202020204" pitchFamily="34" charset="0"/>
              <a:buChar char="•"/>
              <a:defRPr/>
            </a:pPr>
            <a:r>
              <a:rPr lang="en-CA" dirty="0">
                <a:solidFill>
                  <a:schemeClr val="accent4">
                    <a:lumMod val="75000"/>
                  </a:schemeClr>
                </a:solidFill>
              </a:rPr>
              <a:t>The National strategy for financial literacy sets out goals and priorities to help Canadians better manage their finances and make appropriate decisions as their needs and circumstances change</a:t>
            </a:r>
            <a:r>
              <a:rPr lang="en-CA" dirty="0" smtClean="0">
                <a:solidFill>
                  <a:schemeClr val="accent4">
                    <a:lumMod val="75000"/>
                  </a:schemeClr>
                </a:solidFill>
              </a:rPr>
              <a:t>.</a:t>
            </a:r>
          </a:p>
          <a:p>
            <a:pPr marL="128588" indent="-128588">
              <a:buFont typeface="Arial" panose="020B0604020202020204" pitchFamily="34" charset="0"/>
              <a:buChar char="•"/>
              <a:defRPr/>
            </a:pPr>
            <a:endParaRPr lang="en-US" dirty="0">
              <a:solidFill>
                <a:schemeClr val="accent4">
                  <a:lumMod val="75000"/>
                </a:schemeClr>
              </a:solidFill>
            </a:endParaRPr>
          </a:p>
          <a:p>
            <a:pPr marL="128588" indent="-128588">
              <a:buFont typeface="Arial" panose="020B0604020202020204" pitchFamily="34" charset="0"/>
              <a:buChar char="•"/>
              <a:defRPr/>
            </a:pPr>
            <a:r>
              <a:rPr lang="en-CA" dirty="0">
                <a:solidFill>
                  <a:schemeClr val="accent4">
                    <a:lumMod val="75000"/>
                  </a:schemeClr>
                </a:solidFill>
              </a:rPr>
              <a:t>T</a:t>
            </a:r>
            <a:r>
              <a:rPr lang="en-CA" dirty="0" smtClean="0">
                <a:solidFill>
                  <a:schemeClr val="accent4">
                    <a:lumMod val="75000"/>
                  </a:schemeClr>
                </a:solidFill>
              </a:rPr>
              <a:t>he </a:t>
            </a:r>
            <a:r>
              <a:rPr lang="en-CA" dirty="0">
                <a:solidFill>
                  <a:schemeClr val="accent4">
                    <a:lumMod val="75000"/>
                  </a:schemeClr>
                </a:solidFill>
              </a:rPr>
              <a:t>Government of Canada has made helping Canadian families and growing the middle class a priority as a way of building strong communities across Canada and strengthening the economy. </a:t>
            </a:r>
          </a:p>
          <a:p>
            <a:pPr marL="128588" indent="-128588">
              <a:buFont typeface="Arial" panose="020B0604020202020204" pitchFamily="34" charset="0"/>
              <a:buChar char="•"/>
              <a:defRPr/>
            </a:pPr>
            <a:endParaRPr lang="en-CA" dirty="0">
              <a:solidFill>
                <a:schemeClr val="accent4">
                  <a:lumMod val="75000"/>
                </a:schemeClr>
              </a:solidFill>
            </a:endParaRPr>
          </a:p>
          <a:p>
            <a:pPr marL="128588" indent="-128588">
              <a:buFont typeface="Arial" panose="020B0604020202020204" pitchFamily="34" charset="0"/>
              <a:buChar char="•"/>
              <a:defRPr/>
            </a:pPr>
            <a:r>
              <a:rPr lang="en-CA" dirty="0" smtClean="0">
                <a:solidFill>
                  <a:schemeClr val="accent4">
                    <a:lumMod val="75000"/>
                  </a:schemeClr>
                </a:solidFill>
              </a:rPr>
              <a:t>Leveraging the workplace is an effective channel to reach the widest audience of Canadian adults, with the broadest range of economic circumstances.</a:t>
            </a:r>
            <a:endParaRPr lang="en-US" sz="1350" dirty="0" smtClean="0"/>
          </a:p>
          <a:p>
            <a:pPr marL="128588" indent="-128588">
              <a:buFont typeface="Arial" panose="020B0604020202020204" pitchFamily="34" charset="0"/>
              <a:buChar char="•"/>
              <a:defRPr/>
            </a:pPr>
            <a:endParaRPr lang="en-US" sz="1350" dirty="0"/>
          </a:p>
          <a:p>
            <a:pPr marL="128588" indent="-128588">
              <a:buFont typeface="Arial" panose="020B0604020202020204" pitchFamily="34" charset="0"/>
              <a:buChar char="•"/>
              <a:defRPr/>
            </a:pPr>
            <a:endParaRPr lang="en-CA" sz="1350" dirty="0"/>
          </a:p>
        </p:txBody>
      </p:sp>
    </p:spTree>
    <p:extLst>
      <p:ext uri="{BB962C8B-B14F-4D97-AF65-F5344CB8AC3E}">
        <p14:creationId xmlns:p14="http://schemas.microsoft.com/office/powerpoint/2010/main" val="3304611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91" y="145553"/>
            <a:ext cx="8229600" cy="804862"/>
          </a:xfrm>
        </p:spPr>
        <p:txBody>
          <a:bodyPr/>
          <a:lstStyle/>
          <a:p>
            <a:pPr marL="0" indent="0">
              <a:defRPr/>
            </a:pPr>
            <a:r>
              <a:rPr lang="en-US" sz="3200" b="1" dirty="0" smtClean="0">
                <a:solidFill>
                  <a:schemeClr val="accent4">
                    <a:lumMod val="75000"/>
                  </a:schemeClr>
                </a:solidFill>
              </a:rPr>
              <a:t>Money is a leading cause of stress </a:t>
            </a:r>
            <a:endParaRPr lang="en-CA" sz="3200" b="1"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D65BB0C9-F2FE-1342-A963-C47AC6443F06}" type="slidenum">
              <a:rPr lang="en-US" smtClean="0"/>
              <a:pPr/>
              <a:t>3</a:t>
            </a:fld>
            <a:endParaRPr lang="en-US" dirty="0"/>
          </a:p>
        </p:txBody>
      </p:sp>
      <p:sp>
        <p:nvSpPr>
          <p:cNvPr id="6" name="Content Placeholder 5"/>
          <p:cNvSpPr>
            <a:spLocks noGrp="1"/>
          </p:cNvSpPr>
          <p:nvPr>
            <p:ph idx="1"/>
          </p:nvPr>
        </p:nvSpPr>
        <p:spPr>
          <a:xfrm>
            <a:off x="254590" y="803476"/>
            <a:ext cx="8646341" cy="4810246"/>
          </a:xfrm>
        </p:spPr>
        <p:txBody>
          <a:bodyPr/>
          <a:lstStyle/>
          <a:p>
            <a:pPr marL="0" indent="0">
              <a:buNone/>
            </a:pPr>
            <a:r>
              <a:rPr lang="en-CA" sz="1800" dirty="0">
                <a:solidFill>
                  <a:srgbClr val="004A98"/>
                </a:solidFill>
                <a:latin typeface="Lato-Black"/>
              </a:rPr>
              <a:t>Many Canadians </a:t>
            </a:r>
            <a:r>
              <a:rPr lang="en-CA" sz="1800" dirty="0" smtClean="0">
                <a:solidFill>
                  <a:srgbClr val="004A98"/>
                </a:solidFill>
                <a:latin typeface="Lato-Black"/>
              </a:rPr>
              <a:t>are distracted </a:t>
            </a:r>
            <a:r>
              <a:rPr lang="en-CA" sz="1800" dirty="0">
                <a:solidFill>
                  <a:srgbClr val="004A98"/>
                </a:solidFill>
                <a:latin typeface="Lato-Black"/>
              </a:rPr>
              <a:t>at work </a:t>
            </a:r>
            <a:r>
              <a:rPr lang="en-CA" sz="1800" dirty="0" smtClean="0">
                <a:solidFill>
                  <a:srgbClr val="004A98"/>
                </a:solidFill>
                <a:latin typeface="Lato-Black"/>
              </a:rPr>
              <a:t>because of </a:t>
            </a:r>
            <a:r>
              <a:rPr lang="en-CA" sz="1800" dirty="0">
                <a:solidFill>
                  <a:srgbClr val="004A98"/>
                </a:solidFill>
                <a:latin typeface="Lato-Black"/>
              </a:rPr>
              <a:t>financial stress</a:t>
            </a:r>
          </a:p>
          <a:p>
            <a:pPr marL="0" indent="0">
              <a:buNone/>
            </a:pPr>
            <a:r>
              <a:rPr lang="en-CA" sz="5400" b="1" dirty="0" smtClean="0">
                <a:solidFill>
                  <a:srgbClr val="62B955"/>
                </a:solidFill>
                <a:latin typeface="AR BLANCA" panose="02000000000000000000" pitchFamily="2" charset="0"/>
              </a:rPr>
              <a:t>42%</a:t>
            </a:r>
            <a:r>
              <a:rPr lang="en-CA" sz="6000" dirty="0" smtClean="0">
                <a:solidFill>
                  <a:srgbClr val="62B955"/>
                </a:solidFill>
                <a:latin typeface="AR BLANCA" panose="02000000000000000000" pitchFamily="2" charset="0"/>
              </a:rPr>
              <a:t> </a:t>
            </a:r>
            <a:r>
              <a:rPr lang="en-CA" sz="2400" dirty="0" smtClean="0">
                <a:solidFill>
                  <a:schemeClr val="accent4">
                    <a:lumMod val="75000"/>
                  </a:schemeClr>
                </a:solidFill>
              </a:rPr>
              <a:t>rank </a:t>
            </a:r>
            <a:r>
              <a:rPr lang="en-CA" sz="2400" dirty="0">
                <a:solidFill>
                  <a:schemeClr val="accent4">
                    <a:lumMod val="75000"/>
                  </a:schemeClr>
                </a:solidFill>
              </a:rPr>
              <a:t>money as their greatest source of stress</a:t>
            </a:r>
            <a:r>
              <a:rPr lang="en-CA" sz="2400" dirty="0" smtClean="0">
                <a:solidFill>
                  <a:schemeClr val="accent4">
                    <a:lumMod val="75000"/>
                  </a:schemeClr>
                </a:solidFill>
              </a:rPr>
              <a:t>.</a:t>
            </a:r>
            <a:endParaRPr lang="en-CA" sz="2400" dirty="0">
              <a:solidFill>
                <a:schemeClr val="accent4">
                  <a:lumMod val="75000"/>
                </a:schemeClr>
              </a:solidFill>
            </a:endParaRPr>
          </a:p>
          <a:p>
            <a:pPr marL="0" indent="0">
              <a:buNone/>
            </a:pPr>
            <a:r>
              <a:rPr lang="en-CA" sz="5400" b="1" dirty="0">
                <a:solidFill>
                  <a:srgbClr val="62B955"/>
                </a:solidFill>
                <a:latin typeface="AR BLANCA" panose="02000000000000000000" pitchFamily="2" charset="0"/>
              </a:rPr>
              <a:t>47% </a:t>
            </a:r>
            <a:r>
              <a:rPr lang="en-CA" sz="2400" dirty="0" smtClean="0">
                <a:solidFill>
                  <a:schemeClr val="accent4">
                    <a:lumMod val="75000"/>
                  </a:schemeClr>
                </a:solidFill>
              </a:rPr>
              <a:t>are living paycheque to paycheque.</a:t>
            </a:r>
          </a:p>
          <a:p>
            <a:pPr marL="0" indent="0">
              <a:buNone/>
            </a:pPr>
            <a:r>
              <a:rPr lang="en-CA" sz="5400" b="1" dirty="0" smtClean="0">
                <a:solidFill>
                  <a:srgbClr val="62B955"/>
                </a:solidFill>
                <a:latin typeface="AR BLANCA" panose="02000000000000000000" pitchFamily="2" charset="0"/>
              </a:rPr>
              <a:t>35% </a:t>
            </a:r>
            <a:r>
              <a:rPr lang="en-CA" sz="2400" dirty="0">
                <a:solidFill>
                  <a:schemeClr val="accent4">
                    <a:lumMod val="75000"/>
                  </a:schemeClr>
                </a:solidFill>
              </a:rPr>
              <a:t>feel overwhelmed by debt</a:t>
            </a:r>
            <a:r>
              <a:rPr lang="en-CA" sz="2400" dirty="0" smtClean="0">
                <a:solidFill>
                  <a:schemeClr val="accent4">
                    <a:lumMod val="75000"/>
                  </a:schemeClr>
                </a:solidFill>
              </a:rPr>
              <a:t>.</a:t>
            </a:r>
            <a:endParaRPr lang="en-CA" sz="2400" dirty="0">
              <a:solidFill>
                <a:schemeClr val="accent4">
                  <a:lumMod val="75000"/>
                </a:schemeClr>
              </a:solidFill>
            </a:endParaRPr>
          </a:p>
          <a:p>
            <a:pPr marL="0" indent="0">
              <a:buNone/>
            </a:pPr>
            <a:r>
              <a:rPr lang="en-CA" sz="5400" b="1" dirty="0">
                <a:solidFill>
                  <a:srgbClr val="62B955"/>
                </a:solidFill>
                <a:latin typeface="AR BLANCA" panose="02000000000000000000" pitchFamily="2" charset="0"/>
              </a:rPr>
              <a:t>67</a:t>
            </a:r>
            <a:r>
              <a:rPr lang="en-CA" sz="5400" b="1" dirty="0" smtClean="0">
                <a:solidFill>
                  <a:srgbClr val="62B955"/>
                </a:solidFill>
                <a:latin typeface="AR BLANCA" panose="02000000000000000000" pitchFamily="2" charset="0"/>
              </a:rPr>
              <a:t>% </a:t>
            </a:r>
            <a:r>
              <a:rPr lang="en-CA" sz="2400" dirty="0" smtClean="0">
                <a:solidFill>
                  <a:schemeClr val="accent4">
                    <a:lumMod val="75000"/>
                  </a:schemeClr>
                </a:solidFill>
              </a:rPr>
              <a:t>have </a:t>
            </a:r>
            <a:r>
              <a:rPr lang="en-CA" sz="2400" dirty="0">
                <a:solidFill>
                  <a:schemeClr val="accent4">
                    <a:lumMod val="75000"/>
                  </a:schemeClr>
                </a:solidFill>
              </a:rPr>
              <a:t>admitted to dealing with financial </a:t>
            </a:r>
            <a:r>
              <a:rPr lang="en-CA" sz="2400" dirty="0" smtClean="0">
                <a:solidFill>
                  <a:schemeClr val="accent4">
                    <a:lumMod val="75000"/>
                  </a:schemeClr>
                </a:solidFill>
              </a:rPr>
              <a:t>issues at </a:t>
            </a:r>
            <a:r>
              <a:rPr lang="en-CA" sz="2400" dirty="0">
                <a:solidFill>
                  <a:schemeClr val="accent4">
                    <a:lumMod val="75000"/>
                  </a:schemeClr>
                </a:solidFill>
              </a:rPr>
              <a:t>work</a:t>
            </a:r>
            <a:r>
              <a:rPr lang="en-CA" sz="2400" dirty="0" smtClean="0">
                <a:solidFill>
                  <a:schemeClr val="accent4">
                    <a:lumMod val="75000"/>
                  </a:schemeClr>
                </a:solidFill>
              </a:rPr>
              <a:t>.</a:t>
            </a:r>
            <a:endParaRPr lang="en-CA" sz="2400" dirty="0">
              <a:solidFill>
                <a:schemeClr val="accent4">
                  <a:lumMod val="75000"/>
                </a:schemeClr>
              </a:solidFill>
            </a:endParaRPr>
          </a:p>
        </p:txBody>
      </p:sp>
    </p:spTree>
    <p:extLst>
      <p:ext uri="{BB962C8B-B14F-4D97-AF65-F5344CB8AC3E}">
        <p14:creationId xmlns:p14="http://schemas.microsoft.com/office/powerpoint/2010/main" val="541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591" y="765754"/>
            <a:ext cx="8477803" cy="5032617"/>
          </a:xfrm>
          <a:ln>
            <a:noFill/>
          </a:ln>
          <a:effectLst>
            <a:softEdge rad="0"/>
          </a:effectLst>
        </p:spPr>
      </p:pic>
      <p:sp>
        <p:nvSpPr>
          <p:cNvPr id="2" name="Title 1"/>
          <p:cNvSpPr>
            <a:spLocks noGrp="1"/>
          </p:cNvSpPr>
          <p:nvPr>
            <p:ph type="title"/>
          </p:nvPr>
        </p:nvSpPr>
        <p:spPr>
          <a:xfrm>
            <a:off x="254591" y="145553"/>
            <a:ext cx="8229600" cy="804862"/>
          </a:xfrm>
        </p:spPr>
        <p:txBody>
          <a:bodyPr/>
          <a:lstStyle/>
          <a:p>
            <a:pPr marL="0" indent="0">
              <a:defRPr/>
            </a:pPr>
            <a:r>
              <a:rPr lang="en-US" sz="3200" b="1" dirty="0" smtClean="0">
                <a:solidFill>
                  <a:schemeClr val="accent4">
                    <a:lumMod val="75000"/>
                  </a:schemeClr>
                </a:solidFill>
              </a:rPr>
              <a:t>Money is a leading cause of stress</a:t>
            </a:r>
            <a:r>
              <a:rPr lang="en-US" sz="3200" b="1" dirty="0">
                <a:solidFill>
                  <a:schemeClr val="accent4">
                    <a:lumMod val="75000"/>
                  </a:schemeClr>
                </a:solidFill>
              </a:rPr>
              <a:t>. Reasons for financial stress </a:t>
            </a:r>
            <a:endParaRPr lang="en-CA" sz="3200" b="1"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D65BB0C9-F2FE-1342-A963-C47AC6443F06}" type="slidenum">
              <a:rPr lang="en-US" smtClean="0"/>
              <a:pPr/>
              <a:t>4</a:t>
            </a:fld>
            <a:endParaRPr lang="en-US" dirty="0"/>
          </a:p>
        </p:txBody>
      </p:sp>
    </p:spTree>
    <p:extLst>
      <p:ext uri="{BB962C8B-B14F-4D97-AF65-F5344CB8AC3E}">
        <p14:creationId xmlns:p14="http://schemas.microsoft.com/office/powerpoint/2010/main" val="3583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custDataLst>
              <p:tags r:id="rId1"/>
            </p:custDataLst>
          </p:nvPr>
        </p:nvSpPr>
        <p:spPr bwMode="auto">
          <a:xfrm>
            <a:off x="4206478" y="5624513"/>
            <a:ext cx="746522"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eaLnBrk="0" fontAlgn="base" hangingPunct="0">
              <a:spcBef>
                <a:spcPct val="0"/>
              </a:spcBef>
              <a:spcAft>
                <a:spcPct val="0"/>
              </a:spcAft>
            </a:pPr>
            <a:fld id="{71120182-9DBD-4443-85AB-4DD0F88EABAB}" type="slidenum">
              <a:rPr lang="en-US" altLang="en-US" sz="1350">
                <a:solidFill>
                  <a:srgbClr val="7D7D7D"/>
                </a:solidFill>
              </a:rPr>
              <a:pPr defTabSz="685800" eaLnBrk="0" fontAlgn="base" hangingPunct="0">
                <a:spcBef>
                  <a:spcPct val="0"/>
                </a:spcBef>
                <a:spcAft>
                  <a:spcPct val="0"/>
                </a:spcAft>
              </a:pPr>
              <a:t>5</a:t>
            </a:fld>
            <a:endParaRPr lang="en-US" altLang="en-US" sz="1350">
              <a:solidFill>
                <a:srgbClr val="7D7D7D"/>
              </a:solidFill>
            </a:endParaRPr>
          </a:p>
        </p:txBody>
      </p:sp>
      <p:sp>
        <p:nvSpPr>
          <p:cNvPr id="28675" name="Content Placeholder 2"/>
          <p:cNvSpPr>
            <a:spLocks noGrp="1"/>
          </p:cNvSpPr>
          <p:nvPr>
            <p:ph idx="1"/>
            <p:custDataLst>
              <p:tags r:id="rId2"/>
            </p:custDataLst>
          </p:nvPr>
        </p:nvSpPr>
        <p:spPr bwMode="auto">
          <a:xfrm>
            <a:off x="-13729" y="223354"/>
            <a:ext cx="8229600" cy="157995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300038" lvl="1" indent="0">
              <a:buNone/>
              <a:defRPr/>
            </a:pPr>
            <a:r>
              <a:rPr lang="en-US" altLang="en-US" sz="3200" b="1" dirty="0">
                <a:solidFill>
                  <a:schemeClr val="accent4">
                    <a:lumMod val="75000"/>
                  </a:schemeClr>
                </a:solidFill>
                <a:latin typeface="+mj-lt"/>
                <a:cs typeface="Arial" panose="020B0604020202020204" pitchFamily="34" charset="0"/>
              </a:rPr>
              <a:t>FCAC’s workplace </a:t>
            </a:r>
            <a:r>
              <a:rPr lang="en-US" altLang="en-US" sz="3200" b="1" dirty="0" smtClean="0">
                <a:solidFill>
                  <a:schemeClr val="accent4">
                    <a:lumMod val="75000"/>
                  </a:schemeClr>
                </a:solidFill>
                <a:latin typeface="+mj-lt"/>
                <a:cs typeface="Arial" panose="020B0604020202020204" pitchFamily="34" charset="0"/>
              </a:rPr>
              <a:t>initiative</a:t>
            </a:r>
            <a:endParaRPr lang="en-CA" altLang="en-US" sz="3200" b="1" dirty="0">
              <a:solidFill>
                <a:schemeClr val="accent4">
                  <a:lumMod val="75000"/>
                </a:schemeClr>
              </a:solidFill>
              <a:latin typeface="+mj-lt"/>
              <a:cs typeface="Arial" panose="020B0604020202020204" pitchFamily="34" charset="0"/>
            </a:endParaRPr>
          </a:p>
        </p:txBody>
      </p:sp>
      <p:sp>
        <p:nvSpPr>
          <p:cNvPr id="7" name="Rectangle 6"/>
          <p:cNvSpPr/>
          <p:nvPr>
            <p:custDataLst>
              <p:tags r:id="rId3"/>
            </p:custDataLst>
          </p:nvPr>
        </p:nvSpPr>
        <p:spPr>
          <a:xfrm>
            <a:off x="-66117" y="1103740"/>
            <a:ext cx="8281988" cy="415498"/>
          </a:xfrm>
          <a:prstGeom prst="rect">
            <a:avLst/>
          </a:prstGeom>
        </p:spPr>
        <p:txBody>
          <a:bodyPr>
            <a:spAutoFit/>
          </a:bodyPr>
          <a:lstStyle/>
          <a:p>
            <a:pPr marL="300038" lvl="1">
              <a:defRPr/>
            </a:pPr>
            <a:r>
              <a:rPr lang="en-US" sz="2100" b="1" dirty="0">
                <a:solidFill>
                  <a:schemeClr val="accent2"/>
                </a:solidFill>
                <a:cs typeface="Arial" panose="020B0604020202020204" pitchFamily="34" charset="0"/>
              </a:rPr>
              <a:t>Objective</a:t>
            </a:r>
            <a:r>
              <a:rPr lang="en-US" sz="2100" dirty="0">
                <a:solidFill>
                  <a:schemeClr val="accent2"/>
                </a:solidFill>
                <a:cs typeface="Arial" panose="020B0604020202020204" pitchFamily="34" charset="0"/>
              </a:rPr>
              <a:t>: </a:t>
            </a:r>
            <a:r>
              <a:rPr lang="en-US" sz="2100" dirty="0">
                <a:solidFill>
                  <a:schemeClr val="accent4">
                    <a:lumMod val="75000"/>
                  </a:schemeClr>
                </a:solidFill>
                <a:cs typeface="Arial" panose="020B0604020202020204" pitchFamily="34" charset="0"/>
              </a:rPr>
              <a:t>To help working Canadians:</a:t>
            </a:r>
            <a:endParaRPr lang="en-CA" sz="2100" dirty="0">
              <a:solidFill>
                <a:schemeClr val="accent4">
                  <a:lumMod val="75000"/>
                </a:schemeClr>
              </a:solidFill>
              <a:cs typeface="Arial" panose="020B0604020202020204" pitchFamily="34" charset="0"/>
            </a:endParaRPr>
          </a:p>
        </p:txBody>
      </p:sp>
      <p:sp>
        <p:nvSpPr>
          <p:cNvPr id="8" name="Oval 7"/>
          <p:cNvSpPr/>
          <p:nvPr>
            <p:custDataLst>
              <p:tags r:id="rId4"/>
            </p:custDataLst>
          </p:nvPr>
        </p:nvSpPr>
        <p:spPr>
          <a:xfrm>
            <a:off x="784623" y="2786063"/>
            <a:ext cx="2012156" cy="2010966"/>
          </a:xfrm>
          <a:prstGeom prst="ellipse">
            <a:avLst/>
          </a:prstGeom>
          <a:solidFill>
            <a:schemeClr val="bg1"/>
          </a:solid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1" name="Oval 10"/>
          <p:cNvSpPr/>
          <p:nvPr>
            <p:custDataLst>
              <p:tags r:id="rId5"/>
            </p:custDataLst>
          </p:nvPr>
        </p:nvSpPr>
        <p:spPr>
          <a:xfrm>
            <a:off x="446485" y="2434829"/>
            <a:ext cx="2662238" cy="2713434"/>
          </a:xfrm>
          <a:prstGeom prst="ellipse">
            <a:avLst/>
          </a:prstGeom>
          <a:noFill/>
          <a:ln w="25400" cap="rnd" cmpd="sng">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nvGrpSpPr>
          <p:cNvPr id="16391" name="Group 11"/>
          <p:cNvGrpSpPr>
            <a:grpSpLocks/>
          </p:cNvGrpSpPr>
          <p:nvPr>
            <p:custDataLst>
              <p:tags r:id="rId6"/>
            </p:custDataLst>
          </p:nvPr>
        </p:nvGrpSpPr>
        <p:grpSpPr bwMode="auto">
          <a:xfrm>
            <a:off x="2633663" y="2764631"/>
            <a:ext cx="457200" cy="463154"/>
            <a:chOff x="3858203" y="2063591"/>
            <a:chExt cx="312530" cy="312530"/>
          </a:xfrm>
        </p:grpSpPr>
        <p:sp>
          <p:nvSpPr>
            <p:cNvPr id="13" name="Oval 12"/>
            <p:cNvSpPr/>
            <p:nvPr/>
          </p:nvSpPr>
          <p:spPr>
            <a:xfrm>
              <a:off x="3924128" y="2129471"/>
              <a:ext cx="180681" cy="180769"/>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4" name="Oval 13"/>
            <p:cNvSpPr/>
            <p:nvPr/>
          </p:nvSpPr>
          <p:spPr>
            <a:xfrm>
              <a:off x="3858203" y="2063591"/>
              <a:ext cx="312530" cy="312530"/>
            </a:xfrm>
            <a:prstGeom prst="ellipse">
              <a:avLst/>
            </a:prstGeom>
            <a:no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sp>
        <p:nvSpPr>
          <p:cNvPr id="15" name="Oval 14"/>
          <p:cNvSpPr/>
          <p:nvPr>
            <p:custDataLst>
              <p:tags r:id="rId7"/>
            </p:custDataLst>
          </p:nvPr>
        </p:nvSpPr>
        <p:spPr>
          <a:xfrm>
            <a:off x="827485" y="2743200"/>
            <a:ext cx="91678" cy="94060"/>
          </a:xfrm>
          <a:prstGeom prst="ellipse">
            <a:avLst/>
          </a:prstGeom>
          <a:solidFill>
            <a:schemeClr val="accent4"/>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6" name="TextBox 15"/>
          <p:cNvSpPr txBox="1"/>
          <p:nvPr>
            <p:custDataLst>
              <p:tags r:id="rId8"/>
            </p:custDataLst>
          </p:nvPr>
        </p:nvSpPr>
        <p:spPr>
          <a:xfrm>
            <a:off x="850106" y="3638551"/>
            <a:ext cx="1801416" cy="923330"/>
          </a:xfrm>
          <a:prstGeom prst="rect">
            <a:avLst/>
          </a:prstGeom>
          <a:noFill/>
        </p:spPr>
        <p:txBody>
          <a:bodyPr lIns="0" rIns="0">
            <a:spAutoFit/>
          </a:bodyPr>
          <a:lstStyle/>
          <a:p>
            <a:pPr algn="ctr">
              <a:spcAft>
                <a:spcPts val="150"/>
              </a:spcAft>
              <a:defRPr/>
            </a:pPr>
            <a:r>
              <a:rPr lang="en-CA" dirty="0">
                <a:solidFill>
                  <a:schemeClr val="accent4">
                    <a:lumMod val="75000"/>
                  </a:schemeClr>
                </a:solidFill>
                <a:latin typeface="Arial" panose="020B0604020202020204" pitchFamily="34" charset="0"/>
                <a:cs typeface="Arial" panose="020B0604020202020204" pitchFamily="34" charset="0"/>
              </a:rPr>
              <a:t>Budget and manage money and debt</a:t>
            </a:r>
            <a:endParaRPr lang="en-US" dirty="0">
              <a:solidFill>
                <a:schemeClr val="accent4">
                  <a:lumMod val="75000"/>
                </a:schemeClr>
              </a:solidFill>
            </a:endParaRPr>
          </a:p>
        </p:txBody>
      </p:sp>
      <p:sp>
        <p:nvSpPr>
          <p:cNvPr id="16394" name="Freeform 106"/>
          <p:cNvSpPr>
            <a:spLocks noEditPoints="1"/>
          </p:cNvSpPr>
          <p:nvPr>
            <p:custDataLst>
              <p:tags r:id="rId9"/>
            </p:custDataLst>
          </p:nvPr>
        </p:nvSpPr>
        <p:spPr bwMode="auto">
          <a:xfrm>
            <a:off x="1478757" y="2933700"/>
            <a:ext cx="592931" cy="675085"/>
          </a:xfrm>
          <a:custGeom>
            <a:avLst/>
            <a:gdLst>
              <a:gd name="T0" fmla="*/ 2147483646 w 719"/>
              <a:gd name="T1" fmla="*/ 2147483646 h 674"/>
              <a:gd name="T2" fmla="*/ 2147483646 w 719"/>
              <a:gd name="T3" fmla="*/ 2147483646 h 674"/>
              <a:gd name="T4" fmla="*/ 2147483646 w 719"/>
              <a:gd name="T5" fmla="*/ 2147483646 h 674"/>
              <a:gd name="T6" fmla="*/ 2147483646 w 719"/>
              <a:gd name="T7" fmla="*/ 2147483646 h 674"/>
              <a:gd name="T8" fmla="*/ 2147483646 w 719"/>
              <a:gd name="T9" fmla="*/ 2147483646 h 674"/>
              <a:gd name="T10" fmla="*/ 2147483646 w 719"/>
              <a:gd name="T11" fmla="*/ 2147483646 h 674"/>
              <a:gd name="T12" fmla="*/ 2147483646 w 719"/>
              <a:gd name="T13" fmla="*/ 2147483646 h 674"/>
              <a:gd name="T14" fmla="*/ 2147483646 w 719"/>
              <a:gd name="T15" fmla="*/ 2147483646 h 674"/>
              <a:gd name="T16" fmla="*/ 2147483646 w 719"/>
              <a:gd name="T17" fmla="*/ 2147483646 h 674"/>
              <a:gd name="T18" fmla="*/ 2147483646 w 719"/>
              <a:gd name="T19" fmla="*/ 2147483646 h 674"/>
              <a:gd name="T20" fmla="*/ 2147483646 w 719"/>
              <a:gd name="T21" fmla="*/ 2147483646 h 674"/>
              <a:gd name="T22" fmla="*/ 0 w 719"/>
              <a:gd name="T23" fmla="*/ 2147483646 h 674"/>
              <a:gd name="T24" fmla="*/ 2147483646 w 719"/>
              <a:gd name="T25" fmla="*/ 2147483646 h 674"/>
              <a:gd name="T26" fmla="*/ 2147483646 w 719"/>
              <a:gd name="T27" fmla="*/ 2147483646 h 674"/>
              <a:gd name="T28" fmla="*/ 2147483646 w 719"/>
              <a:gd name="T29" fmla="*/ 2147483646 h 674"/>
              <a:gd name="T30" fmla="*/ 2147483646 w 719"/>
              <a:gd name="T31" fmla="*/ 2147483646 h 674"/>
              <a:gd name="T32" fmla="*/ 2147483646 w 719"/>
              <a:gd name="T33" fmla="*/ 2147483646 h 674"/>
              <a:gd name="T34" fmla="*/ 2147483646 w 719"/>
              <a:gd name="T35" fmla="*/ 2147483646 h 674"/>
              <a:gd name="T36" fmla="*/ 2147483646 w 719"/>
              <a:gd name="T37" fmla="*/ 2147483646 h 674"/>
              <a:gd name="T38" fmla="*/ 2147483646 w 719"/>
              <a:gd name="T39" fmla="*/ 2147483646 h 674"/>
              <a:gd name="T40" fmla="*/ 2147483646 w 719"/>
              <a:gd name="T41" fmla="*/ 2147483646 h 674"/>
              <a:gd name="T42" fmla="*/ 2147483646 w 719"/>
              <a:gd name="T43" fmla="*/ 2147483646 h 674"/>
              <a:gd name="T44" fmla="*/ 2147483646 w 719"/>
              <a:gd name="T45" fmla="*/ 2147483646 h 674"/>
              <a:gd name="T46" fmla="*/ 2147483646 w 719"/>
              <a:gd name="T47" fmla="*/ 2147483646 h 674"/>
              <a:gd name="T48" fmla="*/ 2147483646 w 719"/>
              <a:gd name="T49" fmla="*/ 2147483646 h 674"/>
              <a:gd name="T50" fmla="*/ 2147483646 w 719"/>
              <a:gd name="T51" fmla="*/ 2147483646 h 674"/>
              <a:gd name="T52" fmla="*/ 2147483646 w 719"/>
              <a:gd name="T53" fmla="*/ 2147483646 h 674"/>
              <a:gd name="T54" fmla="*/ 2147483646 w 719"/>
              <a:gd name="T55" fmla="*/ 2147483646 h 674"/>
              <a:gd name="T56" fmla="*/ 2147483646 w 719"/>
              <a:gd name="T57" fmla="*/ 2147483646 h 674"/>
              <a:gd name="T58" fmla="*/ 2147483646 w 719"/>
              <a:gd name="T59" fmla="*/ 2147483646 h 674"/>
              <a:gd name="T60" fmla="*/ 2147483646 w 719"/>
              <a:gd name="T61" fmla="*/ 2147483646 h 674"/>
              <a:gd name="T62" fmla="*/ 2147483646 w 719"/>
              <a:gd name="T63" fmla="*/ 2147483646 h 674"/>
              <a:gd name="T64" fmla="*/ 2147483646 w 719"/>
              <a:gd name="T65" fmla="*/ 2147483646 h 674"/>
              <a:gd name="T66" fmla="*/ 2147483646 w 719"/>
              <a:gd name="T67" fmla="*/ 2147483646 h 674"/>
              <a:gd name="T68" fmla="*/ 2147483646 w 719"/>
              <a:gd name="T69" fmla="*/ 2147483646 h 674"/>
              <a:gd name="T70" fmla="*/ 2147483646 w 719"/>
              <a:gd name="T71" fmla="*/ 2147483646 h 674"/>
              <a:gd name="T72" fmla="*/ 2147483646 w 719"/>
              <a:gd name="T73" fmla="*/ 2147483646 h 674"/>
              <a:gd name="T74" fmla="*/ 2147483646 w 719"/>
              <a:gd name="T75" fmla="*/ 2147483646 h 674"/>
              <a:gd name="T76" fmla="*/ 2147483646 w 719"/>
              <a:gd name="T77" fmla="*/ 2147483646 h 674"/>
              <a:gd name="T78" fmla="*/ 2147483646 w 719"/>
              <a:gd name="T79" fmla="*/ 2147483646 h 674"/>
              <a:gd name="T80" fmla="*/ 2147483646 w 719"/>
              <a:gd name="T81" fmla="*/ 2147483646 h 674"/>
              <a:gd name="T82" fmla="*/ 2147483646 w 719"/>
              <a:gd name="T83" fmla="*/ 2147483646 h 674"/>
              <a:gd name="T84" fmla="*/ 2147483646 w 719"/>
              <a:gd name="T85" fmla="*/ 2147483646 h 6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19" h="674">
                <a:moveTo>
                  <a:pt x="375" y="127"/>
                </a:moveTo>
                <a:cubicBezTo>
                  <a:pt x="410" y="127"/>
                  <a:pt x="439" y="98"/>
                  <a:pt x="439" y="63"/>
                </a:cubicBezTo>
                <a:cubicBezTo>
                  <a:pt x="439" y="28"/>
                  <a:pt x="410" y="0"/>
                  <a:pt x="375" y="0"/>
                </a:cubicBezTo>
                <a:cubicBezTo>
                  <a:pt x="340" y="0"/>
                  <a:pt x="312" y="28"/>
                  <a:pt x="312" y="63"/>
                </a:cubicBezTo>
                <a:cubicBezTo>
                  <a:pt x="312" y="98"/>
                  <a:pt x="340" y="127"/>
                  <a:pt x="375" y="127"/>
                </a:cubicBezTo>
                <a:close/>
                <a:moveTo>
                  <a:pt x="375" y="14"/>
                </a:moveTo>
                <a:cubicBezTo>
                  <a:pt x="403" y="14"/>
                  <a:pt x="425" y="36"/>
                  <a:pt x="425" y="63"/>
                </a:cubicBezTo>
                <a:cubicBezTo>
                  <a:pt x="425" y="90"/>
                  <a:pt x="403" y="113"/>
                  <a:pt x="375" y="113"/>
                </a:cubicBezTo>
                <a:cubicBezTo>
                  <a:pt x="348" y="113"/>
                  <a:pt x="326" y="90"/>
                  <a:pt x="326" y="63"/>
                </a:cubicBezTo>
                <a:cubicBezTo>
                  <a:pt x="326" y="36"/>
                  <a:pt x="348" y="14"/>
                  <a:pt x="375" y="14"/>
                </a:cubicBezTo>
                <a:close/>
                <a:moveTo>
                  <a:pt x="648" y="293"/>
                </a:moveTo>
                <a:cubicBezTo>
                  <a:pt x="614" y="293"/>
                  <a:pt x="614" y="293"/>
                  <a:pt x="614" y="293"/>
                </a:cubicBezTo>
                <a:cubicBezTo>
                  <a:pt x="601" y="270"/>
                  <a:pt x="583" y="249"/>
                  <a:pt x="561" y="230"/>
                </a:cubicBezTo>
                <a:cubicBezTo>
                  <a:pt x="562" y="194"/>
                  <a:pt x="558" y="148"/>
                  <a:pt x="519" y="143"/>
                </a:cubicBezTo>
                <a:cubicBezTo>
                  <a:pt x="499" y="141"/>
                  <a:pt x="478" y="152"/>
                  <a:pt x="458" y="177"/>
                </a:cubicBezTo>
                <a:cubicBezTo>
                  <a:pt x="431" y="169"/>
                  <a:pt x="404" y="166"/>
                  <a:pt x="375" y="166"/>
                </a:cubicBezTo>
                <a:cubicBezTo>
                  <a:pt x="290" y="166"/>
                  <a:pt x="214" y="195"/>
                  <a:pt x="167" y="246"/>
                </a:cubicBezTo>
                <a:cubicBezTo>
                  <a:pt x="133" y="283"/>
                  <a:pt x="114" y="330"/>
                  <a:pt x="111" y="385"/>
                </a:cubicBezTo>
                <a:cubicBezTo>
                  <a:pt x="96" y="385"/>
                  <a:pt x="96" y="385"/>
                  <a:pt x="96" y="385"/>
                </a:cubicBezTo>
                <a:cubicBezTo>
                  <a:pt x="51" y="385"/>
                  <a:pt x="14" y="348"/>
                  <a:pt x="14" y="303"/>
                </a:cubicBezTo>
                <a:cubicBezTo>
                  <a:pt x="14" y="258"/>
                  <a:pt x="51" y="221"/>
                  <a:pt x="96" y="221"/>
                </a:cubicBezTo>
                <a:cubicBezTo>
                  <a:pt x="100" y="221"/>
                  <a:pt x="103" y="218"/>
                  <a:pt x="103" y="214"/>
                </a:cubicBezTo>
                <a:cubicBezTo>
                  <a:pt x="103" y="210"/>
                  <a:pt x="100" y="207"/>
                  <a:pt x="96" y="207"/>
                </a:cubicBezTo>
                <a:cubicBezTo>
                  <a:pt x="43" y="207"/>
                  <a:pt x="0" y="250"/>
                  <a:pt x="0" y="303"/>
                </a:cubicBezTo>
                <a:cubicBezTo>
                  <a:pt x="0" y="356"/>
                  <a:pt x="43" y="399"/>
                  <a:pt x="96" y="399"/>
                </a:cubicBezTo>
                <a:cubicBezTo>
                  <a:pt x="110" y="399"/>
                  <a:pt x="110" y="399"/>
                  <a:pt x="110" y="399"/>
                </a:cubicBezTo>
                <a:cubicBezTo>
                  <a:pt x="110" y="409"/>
                  <a:pt x="111" y="419"/>
                  <a:pt x="111" y="429"/>
                </a:cubicBezTo>
                <a:cubicBezTo>
                  <a:pt x="115" y="470"/>
                  <a:pt x="137" y="511"/>
                  <a:pt x="176" y="549"/>
                </a:cubicBezTo>
                <a:cubicBezTo>
                  <a:pt x="172" y="561"/>
                  <a:pt x="172" y="561"/>
                  <a:pt x="172" y="561"/>
                </a:cubicBezTo>
                <a:cubicBezTo>
                  <a:pt x="157" y="605"/>
                  <a:pt x="181" y="654"/>
                  <a:pt x="225" y="669"/>
                </a:cubicBezTo>
                <a:cubicBezTo>
                  <a:pt x="234" y="672"/>
                  <a:pt x="243" y="674"/>
                  <a:pt x="252" y="674"/>
                </a:cubicBezTo>
                <a:cubicBezTo>
                  <a:pt x="286" y="674"/>
                  <a:pt x="317" y="653"/>
                  <a:pt x="330" y="623"/>
                </a:cubicBezTo>
                <a:cubicBezTo>
                  <a:pt x="361" y="627"/>
                  <a:pt x="391" y="627"/>
                  <a:pt x="421" y="622"/>
                </a:cubicBezTo>
                <a:cubicBezTo>
                  <a:pt x="435" y="653"/>
                  <a:pt x="465" y="674"/>
                  <a:pt x="499" y="674"/>
                </a:cubicBezTo>
                <a:cubicBezTo>
                  <a:pt x="499" y="674"/>
                  <a:pt x="499" y="674"/>
                  <a:pt x="499" y="674"/>
                </a:cubicBezTo>
                <a:cubicBezTo>
                  <a:pt x="509" y="674"/>
                  <a:pt x="518" y="672"/>
                  <a:pt x="527" y="669"/>
                </a:cubicBezTo>
                <a:cubicBezTo>
                  <a:pt x="571" y="654"/>
                  <a:pt x="595" y="605"/>
                  <a:pt x="580" y="561"/>
                </a:cubicBezTo>
                <a:cubicBezTo>
                  <a:pt x="575" y="548"/>
                  <a:pt x="575" y="548"/>
                  <a:pt x="575" y="548"/>
                </a:cubicBezTo>
                <a:cubicBezTo>
                  <a:pt x="590" y="533"/>
                  <a:pt x="603" y="517"/>
                  <a:pt x="614" y="499"/>
                </a:cubicBezTo>
                <a:cubicBezTo>
                  <a:pt x="648" y="499"/>
                  <a:pt x="648" y="499"/>
                  <a:pt x="648" y="499"/>
                </a:cubicBezTo>
                <a:cubicBezTo>
                  <a:pt x="688" y="499"/>
                  <a:pt x="719" y="455"/>
                  <a:pt x="719" y="396"/>
                </a:cubicBezTo>
                <a:cubicBezTo>
                  <a:pt x="719" y="338"/>
                  <a:pt x="688" y="293"/>
                  <a:pt x="648" y="293"/>
                </a:cubicBezTo>
                <a:close/>
                <a:moveTo>
                  <a:pt x="648" y="485"/>
                </a:moveTo>
                <a:cubicBezTo>
                  <a:pt x="610" y="485"/>
                  <a:pt x="610" y="485"/>
                  <a:pt x="610" y="485"/>
                </a:cubicBezTo>
                <a:cubicBezTo>
                  <a:pt x="607" y="485"/>
                  <a:pt x="605" y="486"/>
                  <a:pt x="603" y="489"/>
                </a:cubicBezTo>
                <a:cubicBezTo>
                  <a:pt x="593" y="508"/>
                  <a:pt x="579" y="525"/>
                  <a:pt x="562" y="541"/>
                </a:cubicBezTo>
                <a:cubicBezTo>
                  <a:pt x="560" y="543"/>
                  <a:pt x="559" y="546"/>
                  <a:pt x="560" y="548"/>
                </a:cubicBezTo>
                <a:cubicBezTo>
                  <a:pt x="566" y="566"/>
                  <a:pt x="566" y="566"/>
                  <a:pt x="566" y="566"/>
                </a:cubicBezTo>
                <a:cubicBezTo>
                  <a:pt x="579" y="603"/>
                  <a:pt x="559" y="643"/>
                  <a:pt x="522" y="656"/>
                </a:cubicBezTo>
                <a:cubicBezTo>
                  <a:pt x="515" y="658"/>
                  <a:pt x="507" y="660"/>
                  <a:pt x="499" y="660"/>
                </a:cubicBezTo>
                <a:cubicBezTo>
                  <a:pt x="499" y="667"/>
                  <a:pt x="499" y="667"/>
                  <a:pt x="499" y="667"/>
                </a:cubicBezTo>
                <a:cubicBezTo>
                  <a:pt x="499" y="660"/>
                  <a:pt x="499" y="660"/>
                  <a:pt x="499" y="660"/>
                </a:cubicBezTo>
                <a:cubicBezTo>
                  <a:pt x="469" y="660"/>
                  <a:pt x="442" y="641"/>
                  <a:pt x="432" y="612"/>
                </a:cubicBezTo>
                <a:cubicBezTo>
                  <a:pt x="431" y="609"/>
                  <a:pt x="429" y="608"/>
                  <a:pt x="426" y="608"/>
                </a:cubicBezTo>
                <a:cubicBezTo>
                  <a:pt x="425" y="608"/>
                  <a:pt x="425" y="608"/>
                  <a:pt x="425" y="608"/>
                </a:cubicBezTo>
                <a:cubicBezTo>
                  <a:pt x="393" y="613"/>
                  <a:pt x="360" y="613"/>
                  <a:pt x="327" y="608"/>
                </a:cubicBezTo>
                <a:cubicBezTo>
                  <a:pt x="324" y="607"/>
                  <a:pt x="320" y="609"/>
                  <a:pt x="319" y="612"/>
                </a:cubicBezTo>
                <a:cubicBezTo>
                  <a:pt x="309" y="641"/>
                  <a:pt x="282" y="660"/>
                  <a:pt x="252" y="660"/>
                </a:cubicBezTo>
                <a:cubicBezTo>
                  <a:pt x="245" y="660"/>
                  <a:pt x="237" y="658"/>
                  <a:pt x="230" y="656"/>
                </a:cubicBezTo>
                <a:cubicBezTo>
                  <a:pt x="193" y="643"/>
                  <a:pt x="173" y="603"/>
                  <a:pt x="185" y="566"/>
                </a:cubicBezTo>
                <a:cubicBezTo>
                  <a:pt x="191" y="549"/>
                  <a:pt x="191" y="549"/>
                  <a:pt x="191" y="549"/>
                </a:cubicBezTo>
                <a:cubicBezTo>
                  <a:pt x="192" y="547"/>
                  <a:pt x="191" y="544"/>
                  <a:pt x="189" y="542"/>
                </a:cubicBezTo>
                <a:cubicBezTo>
                  <a:pt x="162" y="517"/>
                  <a:pt x="130" y="477"/>
                  <a:pt x="125" y="428"/>
                </a:cubicBezTo>
                <a:cubicBezTo>
                  <a:pt x="119" y="357"/>
                  <a:pt x="137" y="300"/>
                  <a:pt x="177" y="256"/>
                </a:cubicBezTo>
                <a:cubicBezTo>
                  <a:pt x="221" y="207"/>
                  <a:pt x="294" y="180"/>
                  <a:pt x="375" y="180"/>
                </a:cubicBezTo>
                <a:cubicBezTo>
                  <a:pt x="404" y="180"/>
                  <a:pt x="432" y="184"/>
                  <a:pt x="459" y="192"/>
                </a:cubicBezTo>
                <a:cubicBezTo>
                  <a:pt x="462" y="193"/>
                  <a:pt x="465" y="192"/>
                  <a:pt x="467" y="189"/>
                </a:cubicBezTo>
                <a:cubicBezTo>
                  <a:pt x="477" y="174"/>
                  <a:pt x="494" y="157"/>
                  <a:pt x="514" y="157"/>
                </a:cubicBezTo>
                <a:cubicBezTo>
                  <a:pt x="515" y="157"/>
                  <a:pt x="516" y="157"/>
                  <a:pt x="518" y="157"/>
                </a:cubicBezTo>
                <a:cubicBezTo>
                  <a:pt x="539" y="160"/>
                  <a:pt x="548" y="184"/>
                  <a:pt x="547" y="233"/>
                </a:cubicBezTo>
                <a:cubicBezTo>
                  <a:pt x="547" y="236"/>
                  <a:pt x="548" y="238"/>
                  <a:pt x="549" y="239"/>
                </a:cubicBezTo>
                <a:cubicBezTo>
                  <a:pt x="572" y="258"/>
                  <a:pt x="591" y="280"/>
                  <a:pt x="604" y="304"/>
                </a:cubicBezTo>
                <a:cubicBezTo>
                  <a:pt x="605" y="306"/>
                  <a:pt x="608" y="307"/>
                  <a:pt x="610" y="307"/>
                </a:cubicBezTo>
                <a:cubicBezTo>
                  <a:pt x="648" y="307"/>
                  <a:pt x="648" y="307"/>
                  <a:pt x="648" y="307"/>
                </a:cubicBezTo>
                <a:cubicBezTo>
                  <a:pt x="680" y="307"/>
                  <a:pt x="705" y="346"/>
                  <a:pt x="705" y="396"/>
                </a:cubicBezTo>
                <a:cubicBezTo>
                  <a:pt x="705" y="447"/>
                  <a:pt x="680" y="485"/>
                  <a:pt x="648" y="485"/>
                </a:cubicBezTo>
                <a:close/>
                <a:moveTo>
                  <a:pt x="483" y="265"/>
                </a:moveTo>
                <a:cubicBezTo>
                  <a:pt x="482" y="268"/>
                  <a:pt x="480" y="269"/>
                  <a:pt x="477" y="269"/>
                </a:cubicBezTo>
                <a:cubicBezTo>
                  <a:pt x="476" y="269"/>
                  <a:pt x="475" y="268"/>
                  <a:pt x="474" y="268"/>
                </a:cubicBezTo>
                <a:cubicBezTo>
                  <a:pt x="445" y="250"/>
                  <a:pt x="411" y="240"/>
                  <a:pt x="375" y="240"/>
                </a:cubicBezTo>
                <a:cubicBezTo>
                  <a:pt x="340" y="240"/>
                  <a:pt x="306" y="250"/>
                  <a:pt x="277" y="268"/>
                </a:cubicBezTo>
                <a:cubicBezTo>
                  <a:pt x="274" y="270"/>
                  <a:pt x="269" y="269"/>
                  <a:pt x="267" y="265"/>
                </a:cubicBezTo>
                <a:cubicBezTo>
                  <a:pt x="265" y="262"/>
                  <a:pt x="266" y="258"/>
                  <a:pt x="270" y="256"/>
                </a:cubicBezTo>
                <a:cubicBezTo>
                  <a:pt x="301" y="236"/>
                  <a:pt x="337" y="226"/>
                  <a:pt x="375" y="226"/>
                </a:cubicBezTo>
                <a:cubicBezTo>
                  <a:pt x="414" y="226"/>
                  <a:pt x="450" y="236"/>
                  <a:pt x="481" y="256"/>
                </a:cubicBezTo>
                <a:cubicBezTo>
                  <a:pt x="484" y="258"/>
                  <a:pt x="485" y="262"/>
                  <a:pt x="483" y="265"/>
                </a:cubicBezTo>
                <a:close/>
              </a:path>
            </a:pathLst>
          </a:custGeom>
          <a:solidFill>
            <a:srgbClr val="FFFFFF"/>
          </a:solidFill>
          <a:ln w="9525">
            <a:solidFill>
              <a:schemeClr val="tx1"/>
            </a:solidFill>
            <a:round/>
            <a:headEnd/>
            <a:tailEnd/>
          </a:ln>
        </p:spPr>
        <p:txBody>
          <a:bodyPr lIns="51435" tIns="25718" rIns="51435" bIns="25718"/>
          <a:lstStyle/>
          <a:p>
            <a:endParaRPr lang="en-CA" sz="1350"/>
          </a:p>
        </p:txBody>
      </p:sp>
      <p:sp>
        <p:nvSpPr>
          <p:cNvPr id="20" name="Oval 19"/>
          <p:cNvSpPr/>
          <p:nvPr>
            <p:custDataLst>
              <p:tags r:id="rId10"/>
            </p:custDataLst>
          </p:nvPr>
        </p:nvSpPr>
        <p:spPr>
          <a:xfrm>
            <a:off x="3532585" y="2753917"/>
            <a:ext cx="2010965" cy="2012156"/>
          </a:xfrm>
          <a:prstGeom prst="ellipse">
            <a:avLst/>
          </a:prstGeom>
          <a:solidFill>
            <a:schemeClr val="bg1"/>
          </a:solid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1" name="Oval 20"/>
          <p:cNvSpPr/>
          <p:nvPr>
            <p:custDataLst>
              <p:tags r:id="rId11"/>
            </p:custDataLst>
          </p:nvPr>
        </p:nvSpPr>
        <p:spPr>
          <a:xfrm>
            <a:off x="3203972" y="2405063"/>
            <a:ext cx="2662238" cy="2713435"/>
          </a:xfrm>
          <a:prstGeom prst="ellipse">
            <a:avLst/>
          </a:prstGeom>
          <a:noFill/>
          <a:ln w="25400" cap="rnd" cmpd="sng">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nvGrpSpPr>
          <p:cNvPr id="16397" name="Group 21"/>
          <p:cNvGrpSpPr>
            <a:grpSpLocks/>
          </p:cNvGrpSpPr>
          <p:nvPr>
            <p:custDataLst>
              <p:tags r:id="rId12"/>
            </p:custDataLst>
          </p:nvPr>
        </p:nvGrpSpPr>
        <p:grpSpPr bwMode="auto">
          <a:xfrm>
            <a:off x="5450681" y="2786062"/>
            <a:ext cx="458391" cy="463154"/>
            <a:chOff x="3858203" y="2063591"/>
            <a:chExt cx="312530" cy="312530"/>
          </a:xfrm>
        </p:grpSpPr>
        <p:sp>
          <p:nvSpPr>
            <p:cNvPr id="23" name="Oval 22"/>
            <p:cNvSpPr/>
            <p:nvPr/>
          </p:nvSpPr>
          <p:spPr>
            <a:xfrm>
              <a:off x="3923956" y="2129471"/>
              <a:ext cx="181023" cy="180769"/>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4" name="Oval 23"/>
            <p:cNvSpPr/>
            <p:nvPr/>
          </p:nvSpPr>
          <p:spPr>
            <a:xfrm>
              <a:off x="3858203" y="2063591"/>
              <a:ext cx="312530" cy="312530"/>
            </a:xfrm>
            <a:prstGeom prst="ellipse">
              <a:avLst/>
            </a:prstGeom>
            <a:no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sp>
        <p:nvSpPr>
          <p:cNvPr id="25" name="Oval 24"/>
          <p:cNvSpPr/>
          <p:nvPr>
            <p:custDataLst>
              <p:tags r:id="rId13"/>
            </p:custDataLst>
          </p:nvPr>
        </p:nvSpPr>
        <p:spPr>
          <a:xfrm>
            <a:off x="3594498" y="2708673"/>
            <a:ext cx="91678" cy="91678"/>
          </a:xfrm>
          <a:prstGeom prst="ellipse">
            <a:avLst/>
          </a:prstGeom>
          <a:solidFill>
            <a:schemeClr val="accent4"/>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6" name="TextBox 25"/>
          <p:cNvSpPr txBox="1"/>
          <p:nvPr>
            <p:custDataLst>
              <p:tags r:id="rId14"/>
            </p:custDataLst>
          </p:nvPr>
        </p:nvSpPr>
        <p:spPr>
          <a:xfrm>
            <a:off x="3629026" y="3715942"/>
            <a:ext cx="1802606" cy="671979"/>
          </a:xfrm>
          <a:prstGeom prst="rect">
            <a:avLst/>
          </a:prstGeom>
          <a:noFill/>
        </p:spPr>
        <p:txBody>
          <a:bodyPr lIns="0" rIns="0">
            <a:spAutoFit/>
          </a:bodyPr>
          <a:lstStyle/>
          <a:p>
            <a:pPr algn="ctr">
              <a:spcAft>
                <a:spcPts val="150"/>
              </a:spcAft>
              <a:defRPr/>
            </a:pPr>
            <a:r>
              <a:rPr lang="en-CA" dirty="0">
                <a:solidFill>
                  <a:schemeClr val="accent4">
                    <a:lumMod val="75000"/>
                  </a:schemeClr>
                </a:solidFill>
                <a:latin typeface="Arial" panose="020B0604020202020204" pitchFamily="34" charset="0"/>
                <a:cs typeface="Arial" panose="020B0604020202020204" pitchFamily="34" charset="0"/>
              </a:rPr>
              <a:t>Save and plan </a:t>
            </a:r>
          </a:p>
          <a:p>
            <a:pPr algn="ctr">
              <a:spcAft>
                <a:spcPts val="150"/>
              </a:spcAft>
              <a:defRPr/>
            </a:pPr>
            <a:r>
              <a:rPr lang="en-CA" dirty="0">
                <a:solidFill>
                  <a:schemeClr val="accent4">
                    <a:lumMod val="75000"/>
                  </a:schemeClr>
                </a:solidFill>
                <a:latin typeface="Arial" panose="020B0604020202020204" pitchFamily="34" charset="0"/>
                <a:cs typeface="Arial" panose="020B0604020202020204" pitchFamily="34" charset="0"/>
              </a:rPr>
              <a:t>for the future</a:t>
            </a:r>
            <a:endParaRPr lang="en-US" dirty="0">
              <a:solidFill>
                <a:schemeClr val="accent4">
                  <a:lumMod val="75000"/>
                </a:schemeClr>
              </a:solidFill>
            </a:endParaRPr>
          </a:p>
        </p:txBody>
      </p:sp>
      <p:sp>
        <p:nvSpPr>
          <p:cNvPr id="16400" name="Freeform 86"/>
          <p:cNvSpPr>
            <a:spLocks noEditPoints="1"/>
          </p:cNvSpPr>
          <p:nvPr>
            <p:custDataLst>
              <p:tags r:id="rId15"/>
            </p:custDataLst>
          </p:nvPr>
        </p:nvSpPr>
        <p:spPr bwMode="auto">
          <a:xfrm>
            <a:off x="4257676" y="2964657"/>
            <a:ext cx="594122" cy="673894"/>
          </a:xfrm>
          <a:custGeom>
            <a:avLst/>
            <a:gdLst>
              <a:gd name="T0" fmla="*/ 2147483646 w 575"/>
              <a:gd name="T1" fmla="*/ 2147483646 h 639"/>
              <a:gd name="T2" fmla="*/ 2147483646 w 575"/>
              <a:gd name="T3" fmla="*/ 2147483646 h 639"/>
              <a:gd name="T4" fmla="*/ 2147483646 w 575"/>
              <a:gd name="T5" fmla="*/ 2147483646 h 639"/>
              <a:gd name="T6" fmla="*/ 2147483646 w 575"/>
              <a:gd name="T7" fmla="*/ 2147483646 h 639"/>
              <a:gd name="T8" fmla="*/ 2147483646 w 575"/>
              <a:gd name="T9" fmla="*/ 2147483646 h 639"/>
              <a:gd name="T10" fmla="*/ 2147483646 w 575"/>
              <a:gd name="T11" fmla="*/ 2147483646 h 639"/>
              <a:gd name="T12" fmla="*/ 2147483646 w 575"/>
              <a:gd name="T13" fmla="*/ 2147483646 h 639"/>
              <a:gd name="T14" fmla="*/ 2147483646 w 575"/>
              <a:gd name="T15" fmla="*/ 2147483646 h 639"/>
              <a:gd name="T16" fmla="*/ 2147483646 w 575"/>
              <a:gd name="T17" fmla="*/ 2147483646 h 639"/>
              <a:gd name="T18" fmla="*/ 2147483646 w 575"/>
              <a:gd name="T19" fmla="*/ 2147483646 h 639"/>
              <a:gd name="T20" fmla="*/ 2147483646 w 575"/>
              <a:gd name="T21" fmla="*/ 2147483646 h 639"/>
              <a:gd name="T22" fmla="*/ 2147483646 w 575"/>
              <a:gd name="T23" fmla="*/ 2147483646 h 639"/>
              <a:gd name="T24" fmla="*/ 2147483646 w 575"/>
              <a:gd name="T25" fmla="*/ 2147483646 h 639"/>
              <a:gd name="T26" fmla="*/ 2147483646 w 575"/>
              <a:gd name="T27" fmla="*/ 2147483646 h 639"/>
              <a:gd name="T28" fmla="*/ 2147483646 w 575"/>
              <a:gd name="T29" fmla="*/ 2147483646 h 639"/>
              <a:gd name="T30" fmla="*/ 2147483646 w 575"/>
              <a:gd name="T31" fmla="*/ 2147483646 h 639"/>
              <a:gd name="T32" fmla="*/ 2147483646 w 575"/>
              <a:gd name="T33" fmla="*/ 2147483646 h 639"/>
              <a:gd name="T34" fmla="*/ 2147483646 w 575"/>
              <a:gd name="T35" fmla="*/ 0 h 639"/>
              <a:gd name="T36" fmla="*/ 2147483646 w 575"/>
              <a:gd name="T37" fmla="*/ 2147483646 h 639"/>
              <a:gd name="T38" fmla="*/ 2147483646 w 575"/>
              <a:gd name="T39" fmla="*/ 2147483646 h 639"/>
              <a:gd name="T40" fmla="*/ 2147483646 w 575"/>
              <a:gd name="T41" fmla="*/ 2147483646 h 639"/>
              <a:gd name="T42" fmla="*/ 2147483646 w 575"/>
              <a:gd name="T43" fmla="*/ 2147483646 h 639"/>
              <a:gd name="T44" fmla="*/ 2147483646 w 575"/>
              <a:gd name="T45" fmla="*/ 2147483646 h 639"/>
              <a:gd name="T46" fmla="*/ 2147483646 w 575"/>
              <a:gd name="T47" fmla="*/ 2147483646 h 639"/>
              <a:gd name="T48" fmla="*/ 2147483646 w 575"/>
              <a:gd name="T49" fmla="*/ 2147483646 h 639"/>
              <a:gd name="T50" fmla="*/ 2147483646 w 575"/>
              <a:gd name="T51" fmla="*/ 2147483646 h 639"/>
              <a:gd name="T52" fmla="*/ 2147483646 w 575"/>
              <a:gd name="T53" fmla="*/ 2147483646 h 639"/>
              <a:gd name="T54" fmla="*/ 2147483646 w 575"/>
              <a:gd name="T55" fmla="*/ 2147483646 h 639"/>
              <a:gd name="T56" fmla="*/ 2147483646 w 575"/>
              <a:gd name="T57" fmla="*/ 2147483646 h 639"/>
              <a:gd name="T58" fmla="*/ 2147483646 w 575"/>
              <a:gd name="T59" fmla="*/ 2147483646 h 639"/>
              <a:gd name="T60" fmla="*/ 2147483646 w 575"/>
              <a:gd name="T61" fmla="*/ 2147483646 h 639"/>
              <a:gd name="T62" fmla="*/ 2147483646 w 575"/>
              <a:gd name="T63" fmla="*/ 2147483646 h 639"/>
              <a:gd name="T64" fmla="*/ 2147483646 w 575"/>
              <a:gd name="T65" fmla="*/ 2147483646 h 639"/>
              <a:gd name="T66" fmla="*/ 2147483646 w 575"/>
              <a:gd name="T67" fmla="*/ 2147483646 h 6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5" h="639">
                <a:moveTo>
                  <a:pt x="369" y="639"/>
                </a:moveTo>
                <a:cubicBezTo>
                  <a:pt x="208" y="639"/>
                  <a:pt x="208" y="639"/>
                  <a:pt x="208" y="639"/>
                </a:cubicBezTo>
                <a:cubicBezTo>
                  <a:pt x="205" y="639"/>
                  <a:pt x="201" y="636"/>
                  <a:pt x="201" y="632"/>
                </a:cubicBezTo>
                <a:cubicBezTo>
                  <a:pt x="201" y="373"/>
                  <a:pt x="201" y="373"/>
                  <a:pt x="201" y="373"/>
                </a:cubicBezTo>
                <a:cubicBezTo>
                  <a:pt x="201" y="369"/>
                  <a:pt x="205" y="366"/>
                  <a:pt x="208" y="366"/>
                </a:cubicBezTo>
                <a:cubicBezTo>
                  <a:pt x="369" y="366"/>
                  <a:pt x="369" y="366"/>
                  <a:pt x="369" y="366"/>
                </a:cubicBezTo>
                <a:cubicBezTo>
                  <a:pt x="373" y="366"/>
                  <a:pt x="376" y="369"/>
                  <a:pt x="376" y="373"/>
                </a:cubicBezTo>
                <a:cubicBezTo>
                  <a:pt x="376" y="632"/>
                  <a:pt x="376" y="632"/>
                  <a:pt x="376" y="632"/>
                </a:cubicBezTo>
                <a:cubicBezTo>
                  <a:pt x="376" y="636"/>
                  <a:pt x="373" y="639"/>
                  <a:pt x="369" y="639"/>
                </a:cubicBezTo>
                <a:close/>
                <a:moveTo>
                  <a:pt x="215" y="625"/>
                </a:moveTo>
                <a:cubicBezTo>
                  <a:pt x="362" y="625"/>
                  <a:pt x="362" y="625"/>
                  <a:pt x="362" y="625"/>
                </a:cubicBezTo>
                <a:cubicBezTo>
                  <a:pt x="362" y="380"/>
                  <a:pt x="362" y="380"/>
                  <a:pt x="362" y="380"/>
                </a:cubicBezTo>
                <a:cubicBezTo>
                  <a:pt x="215" y="380"/>
                  <a:pt x="215" y="380"/>
                  <a:pt x="215" y="380"/>
                </a:cubicBezTo>
                <a:lnTo>
                  <a:pt x="215" y="625"/>
                </a:lnTo>
                <a:close/>
                <a:moveTo>
                  <a:pt x="170" y="639"/>
                </a:moveTo>
                <a:cubicBezTo>
                  <a:pt x="10" y="639"/>
                  <a:pt x="10" y="639"/>
                  <a:pt x="10" y="639"/>
                </a:cubicBezTo>
                <a:cubicBezTo>
                  <a:pt x="6" y="639"/>
                  <a:pt x="3" y="636"/>
                  <a:pt x="3" y="632"/>
                </a:cubicBezTo>
                <a:cubicBezTo>
                  <a:pt x="3" y="503"/>
                  <a:pt x="3" y="503"/>
                  <a:pt x="3" y="503"/>
                </a:cubicBezTo>
                <a:cubicBezTo>
                  <a:pt x="3" y="499"/>
                  <a:pt x="6" y="496"/>
                  <a:pt x="10" y="496"/>
                </a:cubicBezTo>
                <a:cubicBezTo>
                  <a:pt x="170" y="496"/>
                  <a:pt x="170" y="496"/>
                  <a:pt x="170" y="496"/>
                </a:cubicBezTo>
                <a:cubicBezTo>
                  <a:pt x="174" y="496"/>
                  <a:pt x="177" y="499"/>
                  <a:pt x="177" y="503"/>
                </a:cubicBezTo>
                <a:cubicBezTo>
                  <a:pt x="177" y="632"/>
                  <a:pt x="177" y="632"/>
                  <a:pt x="177" y="632"/>
                </a:cubicBezTo>
                <a:cubicBezTo>
                  <a:pt x="177" y="636"/>
                  <a:pt x="174" y="639"/>
                  <a:pt x="170" y="639"/>
                </a:cubicBezTo>
                <a:close/>
                <a:moveTo>
                  <a:pt x="17" y="625"/>
                </a:moveTo>
                <a:cubicBezTo>
                  <a:pt x="163" y="625"/>
                  <a:pt x="163" y="625"/>
                  <a:pt x="163" y="625"/>
                </a:cubicBezTo>
                <a:cubicBezTo>
                  <a:pt x="163" y="510"/>
                  <a:pt x="163" y="510"/>
                  <a:pt x="163" y="510"/>
                </a:cubicBezTo>
                <a:cubicBezTo>
                  <a:pt x="17" y="510"/>
                  <a:pt x="17" y="510"/>
                  <a:pt x="17" y="510"/>
                </a:cubicBezTo>
                <a:lnTo>
                  <a:pt x="17" y="625"/>
                </a:lnTo>
                <a:close/>
                <a:moveTo>
                  <a:pt x="19" y="418"/>
                </a:moveTo>
                <a:cubicBezTo>
                  <a:pt x="14" y="418"/>
                  <a:pt x="9" y="416"/>
                  <a:pt x="5" y="411"/>
                </a:cubicBezTo>
                <a:cubicBezTo>
                  <a:pt x="0" y="404"/>
                  <a:pt x="0" y="395"/>
                  <a:pt x="5" y="388"/>
                </a:cubicBezTo>
                <a:cubicBezTo>
                  <a:pt x="292" y="47"/>
                  <a:pt x="292" y="47"/>
                  <a:pt x="292" y="47"/>
                </a:cubicBezTo>
                <a:cubicBezTo>
                  <a:pt x="257" y="12"/>
                  <a:pt x="257" y="12"/>
                  <a:pt x="257" y="12"/>
                </a:cubicBezTo>
                <a:cubicBezTo>
                  <a:pt x="255" y="10"/>
                  <a:pt x="255" y="7"/>
                  <a:pt x="256" y="4"/>
                </a:cubicBezTo>
                <a:cubicBezTo>
                  <a:pt x="257" y="1"/>
                  <a:pt x="260" y="0"/>
                  <a:pt x="262" y="0"/>
                </a:cubicBezTo>
                <a:cubicBezTo>
                  <a:pt x="417" y="0"/>
                  <a:pt x="417" y="0"/>
                  <a:pt x="417" y="0"/>
                </a:cubicBezTo>
                <a:cubicBezTo>
                  <a:pt x="421" y="0"/>
                  <a:pt x="424" y="3"/>
                  <a:pt x="424" y="7"/>
                </a:cubicBezTo>
                <a:cubicBezTo>
                  <a:pt x="424" y="163"/>
                  <a:pt x="424" y="163"/>
                  <a:pt x="424" y="163"/>
                </a:cubicBezTo>
                <a:cubicBezTo>
                  <a:pt x="424" y="166"/>
                  <a:pt x="423" y="168"/>
                  <a:pt x="420" y="169"/>
                </a:cubicBezTo>
                <a:cubicBezTo>
                  <a:pt x="417" y="170"/>
                  <a:pt x="414" y="170"/>
                  <a:pt x="412" y="168"/>
                </a:cubicBezTo>
                <a:cubicBezTo>
                  <a:pt x="377" y="133"/>
                  <a:pt x="377" y="133"/>
                  <a:pt x="377" y="133"/>
                </a:cubicBezTo>
                <a:cubicBezTo>
                  <a:pt x="31" y="414"/>
                  <a:pt x="31" y="414"/>
                  <a:pt x="31" y="414"/>
                </a:cubicBezTo>
                <a:cubicBezTo>
                  <a:pt x="28" y="417"/>
                  <a:pt x="24" y="418"/>
                  <a:pt x="19" y="418"/>
                </a:cubicBezTo>
                <a:close/>
                <a:moveTo>
                  <a:pt x="279" y="14"/>
                </a:moveTo>
                <a:cubicBezTo>
                  <a:pt x="307" y="41"/>
                  <a:pt x="307" y="41"/>
                  <a:pt x="307" y="41"/>
                </a:cubicBezTo>
                <a:cubicBezTo>
                  <a:pt x="309" y="44"/>
                  <a:pt x="309" y="48"/>
                  <a:pt x="307" y="51"/>
                </a:cubicBezTo>
                <a:cubicBezTo>
                  <a:pt x="16" y="397"/>
                  <a:pt x="16" y="397"/>
                  <a:pt x="16" y="397"/>
                </a:cubicBezTo>
                <a:cubicBezTo>
                  <a:pt x="15" y="399"/>
                  <a:pt x="15" y="401"/>
                  <a:pt x="16" y="402"/>
                </a:cubicBezTo>
                <a:cubicBezTo>
                  <a:pt x="17" y="404"/>
                  <a:pt x="18" y="404"/>
                  <a:pt x="19" y="404"/>
                </a:cubicBezTo>
                <a:cubicBezTo>
                  <a:pt x="20" y="404"/>
                  <a:pt x="21" y="404"/>
                  <a:pt x="22" y="403"/>
                </a:cubicBezTo>
                <a:cubicBezTo>
                  <a:pt x="373" y="118"/>
                  <a:pt x="373" y="118"/>
                  <a:pt x="373" y="118"/>
                </a:cubicBezTo>
                <a:cubicBezTo>
                  <a:pt x="376" y="115"/>
                  <a:pt x="380" y="116"/>
                  <a:pt x="383" y="118"/>
                </a:cubicBezTo>
                <a:cubicBezTo>
                  <a:pt x="410" y="146"/>
                  <a:pt x="410" y="146"/>
                  <a:pt x="410" y="146"/>
                </a:cubicBezTo>
                <a:cubicBezTo>
                  <a:pt x="410" y="14"/>
                  <a:pt x="410" y="14"/>
                  <a:pt x="410" y="14"/>
                </a:cubicBezTo>
                <a:lnTo>
                  <a:pt x="279" y="14"/>
                </a:lnTo>
                <a:close/>
                <a:moveTo>
                  <a:pt x="568" y="639"/>
                </a:moveTo>
                <a:cubicBezTo>
                  <a:pt x="407" y="639"/>
                  <a:pt x="407" y="639"/>
                  <a:pt x="407" y="639"/>
                </a:cubicBezTo>
                <a:cubicBezTo>
                  <a:pt x="403" y="639"/>
                  <a:pt x="400" y="636"/>
                  <a:pt x="400" y="632"/>
                </a:cubicBezTo>
                <a:cubicBezTo>
                  <a:pt x="400" y="245"/>
                  <a:pt x="400" y="245"/>
                  <a:pt x="400" y="245"/>
                </a:cubicBezTo>
                <a:cubicBezTo>
                  <a:pt x="400" y="241"/>
                  <a:pt x="403" y="238"/>
                  <a:pt x="407" y="238"/>
                </a:cubicBezTo>
                <a:cubicBezTo>
                  <a:pt x="568" y="238"/>
                  <a:pt x="568" y="238"/>
                  <a:pt x="568" y="238"/>
                </a:cubicBezTo>
                <a:cubicBezTo>
                  <a:pt x="572" y="238"/>
                  <a:pt x="575" y="241"/>
                  <a:pt x="575" y="245"/>
                </a:cubicBezTo>
                <a:cubicBezTo>
                  <a:pt x="575" y="632"/>
                  <a:pt x="575" y="632"/>
                  <a:pt x="575" y="632"/>
                </a:cubicBezTo>
                <a:cubicBezTo>
                  <a:pt x="575" y="636"/>
                  <a:pt x="572" y="639"/>
                  <a:pt x="568" y="639"/>
                </a:cubicBezTo>
                <a:close/>
                <a:moveTo>
                  <a:pt x="414" y="625"/>
                </a:moveTo>
                <a:cubicBezTo>
                  <a:pt x="561" y="625"/>
                  <a:pt x="561" y="625"/>
                  <a:pt x="561" y="625"/>
                </a:cubicBezTo>
                <a:cubicBezTo>
                  <a:pt x="561" y="252"/>
                  <a:pt x="561" y="252"/>
                  <a:pt x="561" y="252"/>
                </a:cubicBezTo>
                <a:cubicBezTo>
                  <a:pt x="414" y="252"/>
                  <a:pt x="414" y="252"/>
                  <a:pt x="414" y="252"/>
                </a:cubicBezTo>
                <a:lnTo>
                  <a:pt x="414" y="625"/>
                </a:lnTo>
                <a:close/>
              </a:path>
            </a:pathLst>
          </a:custGeom>
          <a:solidFill>
            <a:srgbClr val="FFFFFF"/>
          </a:solidFill>
          <a:ln w="9525">
            <a:solidFill>
              <a:srgbClr val="000000"/>
            </a:solidFill>
            <a:round/>
            <a:headEnd/>
            <a:tailEnd/>
          </a:ln>
        </p:spPr>
        <p:txBody>
          <a:bodyPr lIns="51435" tIns="25718" rIns="51435" bIns="25718"/>
          <a:lstStyle/>
          <a:p>
            <a:endParaRPr lang="en-CA" sz="1350"/>
          </a:p>
        </p:txBody>
      </p:sp>
      <p:sp>
        <p:nvSpPr>
          <p:cNvPr id="29" name="Oval 28"/>
          <p:cNvSpPr/>
          <p:nvPr>
            <p:custDataLst>
              <p:tags r:id="rId16"/>
            </p:custDataLst>
          </p:nvPr>
        </p:nvSpPr>
        <p:spPr>
          <a:xfrm>
            <a:off x="6286501" y="2849167"/>
            <a:ext cx="2012156" cy="2010965"/>
          </a:xfrm>
          <a:prstGeom prst="ellipse">
            <a:avLst/>
          </a:prstGeom>
          <a:solidFill>
            <a:schemeClr val="bg1"/>
          </a:solidFill>
          <a:ln w="1905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30" name="Oval 29"/>
          <p:cNvSpPr/>
          <p:nvPr>
            <p:custDataLst>
              <p:tags r:id="rId17"/>
            </p:custDataLst>
          </p:nvPr>
        </p:nvSpPr>
        <p:spPr>
          <a:xfrm>
            <a:off x="5955506" y="2505075"/>
            <a:ext cx="2662238" cy="2713435"/>
          </a:xfrm>
          <a:prstGeom prst="ellipse">
            <a:avLst/>
          </a:prstGeom>
          <a:noFill/>
          <a:ln w="25400" cap="rnd" cmpd="sng">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nvGrpSpPr>
          <p:cNvPr id="16403" name="Group 30"/>
          <p:cNvGrpSpPr>
            <a:grpSpLocks/>
          </p:cNvGrpSpPr>
          <p:nvPr>
            <p:custDataLst>
              <p:tags r:id="rId18"/>
            </p:custDataLst>
          </p:nvPr>
        </p:nvGrpSpPr>
        <p:grpSpPr bwMode="auto">
          <a:xfrm>
            <a:off x="8162925" y="2864644"/>
            <a:ext cx="458391" cy="463154"/>
            <a:chOff x="3858203" y="2063591"/>
            <a:chExt cx="312530" cy="312530"/>
          </a:xfrm>
        </p:grpSpPr>
        <p:sp>
          <p:nvSpPr>
            <p:cNvPr id="32" name="Oval 31"/>
            <p:cNvSpPr/>
            <p:nvPr/>
          </p:nvSpPr>
          <p:spPr>
            <a:xfrm>
              <a:off x="3923956" y="2129471"/>
              <a:ext cx="181023" cy="180769"/>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33" name="Oval 32"/>
            <p:cNvSpPr/>
            <p:nvPr/>
          </p:nvSpPr>
          <p:spPr>
            <a:xfrm>
              <a:off x="3858203" y="2063591"/>
              <a:ext cx="312530" cy="312530"/>
            </a:xfrm>
            <a:prstGeom prst="ellipse">
              <a:avLst/>
            </a:prstGeom>
            <a:no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sp>
        <p:nvSpPr>
          <p:cNvPr id="34" name="Oval 33"/>
          <p:cNvSpPr/>
          <p:nvPr>
            <p:custDataLst>
              <p:tags r:id="rId19"/>
            </p:custDataLst>
          </p:nvPr>
        </p:nvSpPr>
        <p:spPr>
          <a:xfrm>
            <a:off x="6372225" y="2786063"/>
            <a:ext cx="91679" cy="94060"/>
          </a:xfrm>
          <a:prstGeom prst="ellipse">
            <a:avLst/>
          </a:prstGeom>
          <a:solidFill>
            <a:schemeClr val="accent4"/>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6405" name="Freeform 40"/>
          <p:cNvSpPr>
            <a:spLocks noEditPoints="1"/>
          </p:cNvSpPr>
          <p:nvPr>
            <p:custDataLst>
              <p:tags r:id="rId20"/>
            </p:custDataLst>
          </p:nvPr>
        </p:nvSpPr>
        <p:spPr bwMode="auto">
          <a:xfrm>
            <a:off x="7034213" y="2996804"/>
            <a:ext cx="594122" cy="675084"/>
          </a:xfrm>
          <a:custGeom>
            <a:avLst/>
            <a:gdLst>
              <a:gd name="T0" fmla="*/ 2147483646 w 419"/>
              <a:gd name="T1" fmla="*/ 2147483646 h 491"/>
              <a:gd name="T2" fmla="*/ 2147483646 w 419"/>
              <a:gd name="T3" fmla="*/ 2147483646 h 491"/>
              <a:gd name="T4" fmla="*/ 2147483646 w 419"/>
              <a:gd name="T5" fmla="*/ 2147483646 h 491"/>
              <a:gd name="T6" fmla="*/ 0 w 419"/>
              <a:gd name="T7" fmla="*/ 2147483646 h 491"/>
              <a:gd name="T8" fmla="*/ 2147483646 w 419"/>
              <a:gd name="T9" fmla="*/ 2147483646 h 491"/>
              <a:gd name="T10" fmla="*/ 2147483646 w 419"/>
              <a:gd name="T11" fmla="*/ 2147483646 h 491"/>
              <a:gd name="T12" fmla="*/ 2147483646 w 419"/>
              <a:gd name="T13" fmla="*/ 2147483646 h 491"/>
              <a:gd name="T14" fmla="*/ 2147483646 w 419"/>
              <a:gd name="T15" fmla="*/ 2147483646 h 491"/>
              <a:gd name="T16" fmla="*/ 2147483646 w 419"/>
              <a:gd name="T17" fmla="*/ 2147483646 h 491"/>
              <a:gd name="T18" fmla="*/ 2147483646 w 419"/>
              <a:gd name="T19" fmla="*/ 2147483646 h 491"/>
              <a:gd name="T20" fmla="*/ 2147483646 w 419"/>
              <a:gd name="T21" fmla="*/ 2147483646 h 491"/>
              <a:gd name="T22" fmla="*/ 2147483646 w 419"/>
              <a:gd name="T23" fmla="*/ 2147483646 h 491"/>
              <a:gd name="T24" fmla="*/ 2147483646 w 419"/>
              <a:gd name="T25" fmla="*/ 2147483646 h 491"/>
              <a:gd name="T26" fmla="*/ 2147483646 w 419"/>
              <a:gd name="T27" fmla="*/ 2147483646 h 491"/>
              <a:gd name="T28" fmla="*/ 2147483646 w 419"/>
              <a:gd name="T29" fmla="*/ 2147483646 h 491"/>
              <a:gd name="T30" fmla="*/ 2147483646 w 419"/>
              <a:gd name="T31" fmla="*/ 2147483646 h 491"/>
              <a:gd name="T32" fmla="*/ 2147483646 w 419"/>
              <a:gd name="T33" fmla="*/ 2147483646 h 491"/>
              <a:gd name="T34" fmla="*/ 2147483646 w 419"/>
              <a:gd name="T35" fmla="*/ 2147483646 h 491"/>
              <a:gd name="T36" fmla="*/ 2147483646 w 419"/>
              <a:gd name="T37" fmla="*/ 2147483646 h 491"/>
              <a:gd name="T38" fmla="*/ 2147483646 w 419"/>
              <a:gd name="T39" fmla="*/ 2147483646 h 491"/>
              <a:gd name="T40" fmla="*/ 2147483646 w 419"/>
              <a:gd name="T41" fmla="*/ 2147483646 h 491"/>
              <a:gd name="T42" fmla="*/ 2147483646 w 419"/>
              <a:gd name="T43" fmla="*/ 2147483646 h 491"/>
              <a:gd name="T44" fmla="*/ 2147483646 w 419"/>
              <a:gd name="T45" fmla="*/ 2147483646 h 491"/>
              <a:gd name="T46" fmla="*/ 2147483646 w 419"/>
              <a:gd name="T47" fmla="*/ 2147483646 h 491"/>
              <a:gd name="T48" fmla="*/ 2147483646 w 419"/>
              <a:gd name="T49" fmla="*/ 2147483646 h 491"/>
              <a:gd name="T50" fmla="*/ 2147483646 w 419"/>
              <a:gd name="T51" fmla="*/ 2147483646 h 491"/>
              <a:gd name="T52" fmla="*/ 2147483646 w 419"/>
              <a:gd name="T53" fmla="*/ 2147483646 h 491"/>
              <a:gd name="T54" fmla="*/ 2147483646 w 419"/>
              <a:gd name="T55" fmla="*/ 2147483646 h 491"/>
              <a:gd name="T56" fmla="*/ 2147483646 w 419"/>
              <a:gd name="T57" fmla="*/ 2147483646 h 491"/>
              <a:gd name="T58" fmla="*/ 2147483646 w 419"/>
              <a:gd name="T59" fmla="*/ 2147483646 h 491"/>
              <a:gd name="T60" fmla="*/ 2147483646 w 419"/>
              <a:gd name="T61" fmla="*/ 2147483646 h 491"/>
              <a:gd name="T62" fmla="*/ 2147483646 w 419"/>
              <a:gd name="T63" fmla="*/ 2147483646 h 491"/>
              <a:gd name="T64" fmla="*/ 2147483646 w 419"/>
              <a:gd name="T65" fmla="*/ 2147483646 h 491"/>
              <a:gd name="T66" fmla="*/ 2147483646 w 419"/>
              <a:gd name="T67" fmla="*/ 2147483646 h 491"/>
              <a:gd name="T68" fmla="*/ 2147483646 w 419"/>
              <a:gd name="T69" fmla="*/ 2147483646 h 491"/>
              <a:gd name="T70" fmla="*/ 2147483646 w 419"/>
              <a:gd name="T71" fmla="*/ 2147483646 h 491"/>
              <a:gd name="T72" fmla="*/ 2147483646 w 419"/>
              <a:gd name="T73" fmla="*/ 2147483646 h 491"/>
              <a:gd name="T74" fmla="*/ 2147483646 w 419"/>
              <a:gd name="T75" fmla="*/ 2147483646 h 491"/>
              <a:gd name="T76" fmla="*/ 2147483646 w 419"/>
              <a:gd name="T77" fmla="*/ 2147483646 h 491"/>
              <a:gd name="T78" fmla="*/ 2147483646 w 419"/>
              <a:gd name="T79" fmla="*/ 2147483646 h 491"/>
              <a:gd name="T80" fmla="*/ 2147483646 w 419"/>
              <a:gd name="T81" fmla="*/ 2147483646 h 491"/>
              <a:gd name="T82" fmla="*/ 2147483646 w 419"/>
              <a:gd name="T83" fmla="*/ 2147483646 h 491"/>
              <a:gd name="T84" fmla="*/ 2147483646 w 419"/>
              <a:gd name="T85" fmla="*/ 2147483646 h 491"/>
              <a:gd name="T86" fmla="*/ 2147483646 w 419"/>
              <a:gd name="T87" fmla="*/ 2147483646 h 491"/>
              <a:gd name="T88" fmla="*/ 2147483646 w 419"/>
              <a:gd name="T89" fmla="*/ 2147483646 h 491"/>
              <a:gd name="T90" fmla="*/ 2147483646 w 419"/>
              <a:gd name="T91" fmla="*/ 2147483646 h 491"/>
              <a:gd name="T92" fmla="*/ 2147483646 w 419"/>
              <a:gd name="T93" fmla="*/ 2147483646 h 491"/>
              <a:gd name="T94" fmla="*/ 2147483646 w 419"/>
              <a:gd name="T95" fmla="*/ 2147483646 h 4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9" h="491">
                <a:moveTo>
                  <a:pt x="407" y="250"/>
                </a:moveTo>
                <a:cubicBezTo>
                  <a:pt x="396" y="233"/>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moveTo>
                  <a:pt x="283" y="74"/>
                </a:moveTo>
                <a:cubicBezTo>
                  <a:pt x="257" y="54"/>
                  <a:pt x="225" y="43"/>
                  <a:pt x="192" y="43"/>
                </a:cubicBezTo>
                <a:cubicBezTo>
                  <a:pt x="103" y="43"/>
                  <a:pt x="52" y="87"/>
                  <a:pt x="52" y="163"/>
                </a:cubicBezTo>
                <a:cubicBezTo>
                  <a:pt x="52" y="204"/>
                  <a:pt x="70" y="215"/>
                  <a:pt x="80" y="218"/>
                </a:cubicBezTo>
                <a:cubicBezTo>
                  <a:pt x="82" y="228"/>
                  <a:pt x="90" y="242"/>
                  <a:pt x="96" y="249"/>
                </a:cubicBezTo>
                <a:cubicBezTo>
                  <a:pt x="107" y="260"/>
                  <a:pt x="120" y="266"/>
                  <a:pt x="132" y="266"/>
                </a:cubicBezTo>
                <a:cubicBezTo>
                  <a:pt x="146" y="266"/>
                  <a:pt x="156" y="257"/>
                  <a:pt x="160" y="240"/>
                </a:cubicBezTo>
                <a:cubicBezTo>
                  <a:pt x="176" y="239"/>
                  <a:pt x="188" y="228"/>
                  <a:pt x="194" y="218"/>
                </a:cubicBezTo>
                <a:cubicBezTo>
                  <a:pt x="198" y="212"/>
                  <a:pt x="200" y="206"/>
                  <a:pt x="200" y="201"/>
                </a:cubicBezTo>
                <a:cubicBezTo>
                  <a:pt x="203" y="202"/>
                  <a:pt x="206" y="202"/>
                  <a:pt x="208" y="202"/>
                </a:cubicBezTo>
                <a:cubicBezTo>
                  <a:pt x="224" y="202"/>
                  <a:pt x="236" y="190"/>
                  <a:pt x="240" y="179"/>
                </a:cubicBezTo>
                <a:cubicBezTo>
                  <a:pt x="248" y="179"/>
                  <a:pt x="254" y="179"/>
                  <a:pt x="260" y="179"/>
                </a:cubicBezTo>
                <a:cubicBezTo>
                  <a:pt x="286" y="179"/>
                  <a:pt x="321" y="175"/>
                  <a:pt x="321" y="137"/>
                </a:cubicBezTo>
                <a:cubicBezTo>
                  <a:pt x="321" y="116"/>
                  <a:pt x="307" y="93"/>
                  <a:pt x="283" y="74"/>
                </a:cubicBezTo>
                <a:close/>
                <a:moveTo>
                  <a:pt x="260" y="170"/>
                </a:moveTo>
                <a:cubicBezTo>
                  <a:pt x="254" y="170"/>
                  <a:pt x="246" y="170"/>
                  <a:pt x="237" y="169"/>
                </a:cubicBezTo>
                <a:cubicBezTo>
                  <a:pt x="234" y="169"/>
                  <a:pt x="232" y="171"/>
                  <a:pt x="232" y="173"/>
                </a:cubicBezTo>
                <a:cubicBezTo>
                  <a:pt x="231" y="181"/>
                  <a:pt x="222" y="192"/>
                  <a:pt x="208" y="192"/>
                </a:cubicBezTo>
                <a:cubicBezTo>
                  <a:pt x="204" y="192"/>
                  <a:pt x="200" y="191"/>
                  <a:pt x="195" y="189"/>
                </a:cubicBezTo>
                <a:cubicBezTo>
                  <a:pt x="194" y="189"/>
                  <a:pt x="191" y="189"/>
                  <a:pt x="190" y="190"/>
                </a:cubicBezTo>
                <a:cubicBezTo>
                  <a:pt x="189" y="192"/>
                  <a:pt x="188" y="194"/>
                  <a:pt x="189" y="196"/>
                </a:cubicBezTo>
                <a:cubicBezTo>
                  <a:pt x="191" y="200"/>
                  <a:pt x="190" y="206"/>
                  <a:pt x="186" y="213"/>
                </a:cubicBezTo>
                <a:cubicBezTo>
                  <a:pt x="180" y="222"/>
                  <a:pt x="169" y="231"/>
                  <a:pt x="156" y="231"/>
                </a:cubicBezTo>
                <a:cubicBezTo>
                  <a:pt x="154" y="231"/>
                  <a:pt x="152" y="233"/>
                  <a:pt x="152" y="235"/>
                </a:cubicBezTo>
                <a:cubicBezTo>
                  <a:pt x="150" y="245"/>
                  <a:pt x="145" y="257"/>
                  <a:pt x="132" y="257"/>
                </a:cubicBezTo>
                <a:cubicBezTo>
                  <a:pt x="123" y="257"/>
                  <a:pt x="112" y="251"/>
                  <a:pt x="103" y="242"/>
                </a:cubicBezTo>
                <a:cubicBezTo>
                  <a:pt x="97" y="236"/>
                  <a:pt x="89" y="221"/>
                  <a:pt x="89" y="214"/>
                </a:cubicBezTo>
                <a:cubicBezTo>
                  <a:pt x="89" y="211"/>
                  <a:pt x="87" y="209"/>
                  <a:pt x="85" y="209"/>
                </a:cubicBezTo>
                <a:cubicBezTo>
                  <a:pt x="80" y="208"/>
                  <a:pt x="61" y="203"/>
                  <a:pt x="61" y="163"/>
                </a:cubicBezTo>
                <a:cubicBezTo>
                  <a:pt x="61" y="122"/>
                  <a:pt x="78" y="53"/>
                  <a:pt x="192" y="53"/>
                </a:cubicBezTo>
                <a:cubicBezTo>
                  <a:pt x="223" y="53"/>
                  <a:pt x="253" y="63"/>
                  <a:pt x="277" y="82"/>
                </a:cubicBezTo>
                <a:cubicBezTo>
                  <a:pt x="299" y="98"/>
                  <a:pt x="312" y="119"/>
                  <a:pt x="312" y="137"/>
                </a:cubicBezTo>
                <a:cubicBezTo>
                  <a:pt x="312" y="160"/>
                  <a:pt x="297" y="170"/>
                  <a:pt x="260" y="170"/>
                </a:cubicBezTo>
                <a:close/>
              </a:path>
            </a:pathLst>
          </a:custGeom>
          <a:solidFill>
            <a:srgbClr val="FFFFFF"/>
          </a:solidFill>
          <a:ln w="9525">
            <a:solidFill>
              <a:srgbClr val="000000"/>
            </a:solidFill>
            <a:round/>
            <a:headEnd/>
            <a:tailEnd/>
          </a:ln>
        </p:spPr>
        <p:txBody>
          <a:bodyPr lIns="51435" tIns="25718" rIns="51435" bIns="25718"/>
          <a:lstStyle/>
          <a:p>
            <a:endParaRPr lang="en-CA" sz="1350"/>
          </a:p>
        </p:txBody>
      </p:sp>
      <p:sp>
        <p:nvSpPr>
          <p:cNvPr id="36889" name="Rectangle 1"/>
          <p:cNvSpPr>
            <a:spLocks noChangeArrowheads="1"/>
          </p:cNvSpPr>
          <p:nvPr>
            <p:custDataLst>
              <p:tags r:id="rId21"/>
            </p:custDataLst>
          </p:nvPr>
        </p:nvSpPr>
        <p:spPr bwMode="auto">
          <a:xfrm>
            <a:off x="6409135" y="3829051"/>
            <a:ext cx="182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CA" altLang="en-US" dirty="0">
                <a:solidFill>
                  <a:schemeClr val="accent4">
                    <a:lumMod val="75000"/>
                  </a:schemeClr>
                </a:solidFill>
                <a:latin typeface="Arial" panose="020B0604020202020204" pitchFamily="34" charset="0"/>
                <a:cs typeface="Arial" panose="020B0604020202020204" pitchFamily="34" charset="0"/>
              </a:rPr>
              <a:t>Know rights and </a:t>
            </a:r>
          </a:p>
          <a:p>
            <a:pPr algn="ctr">
              <a:defRPr/>
            </a:pPr>
            <a:r>
              <a:rPr lang="en-CA" altLang="en-US" dirty="0">
                <a:solidFill>
                  <a:schemeClr val="accent4">
                    <a:lumMod val="75000"/>
                  </a:schemeClr>
                </a:solidFill>
                <a:latin typeface="Arial" panose="020B0604020202020204" pitchFamily="34" charset="0"/>
                <a:cs typeface="Arial" panose="020B0604020202020204" pitchFamily="34" charset="0"/>
              </a:rPr>
              <a:t>responsibilities</a:t>
            </a:r>
            <a:endParaRPr lang="en-CA" altLang="en-US" dirty="0">
              <a:solidFill>
                <a:schemeClr val="accent4">
                  <a:lumMod val="75000"/>
                </a:schemeClr>
              </a:solidFill>
            </a:endParaRPr>
          </a:p>
        </p:txBody>
      </p:sp>
    </p:spTree>
    <p:extLst>
      <p:ext uri="{BB962C8B-B14F-4D97-AF65-F5344CB8AC3E}">
        <p14:creationId xmlns:p14="http://schemas.microsoft.com/office/powerpoint/2010/main" val="3934771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7215187" y="2460516"/>
            <a:ext cx="1701404" cy="3228320"/>
          </a:xfrm>
          <a:prstGeom prst="rect">
            <a:avLst/>
          </a:prstGeom>
          <a:solidFill>
            <a:schemeClr val="bg1">
              <a:lumMod val="95000"/>
            </a:schemeClr>
          </a:solidFill>
        </p:spPr>
        <p:txBody>
          <a:bodyPr>
            <a:spAutoFit/>
          </a:bodyPr>
          <a:lstStyle/>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US" sz="1600" dirty="0">
                <a:solidFill>
                  <a:srgbClr val="3366CC">
                    <a:lumMod val="75000"/>
                  </a:srgbClr>
                </a:solidFill>
                <a:cs typeface="Arial" panose="020B0604020202020204" pitchFamily="34" charset="0"/>
              </a:rPr>
              <a:t>Evaluation of pilots project</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US" sz="1600" dirty="0">
                <a:solidFill>
                  <a:srgbClr val="3366CC">
                    <a:lumMod val="75000"/>
                  </a:srgbClr>
                </a:solidFill>
                <a:cs typeface="Arial" panose="020B0604020202020204" pitchFamily="34" charset="0"/>
              </a:rPr>
              <a:t>Evaluation </a:t>
            </a:r>
            <a:r>
              <a:rPr lang="en-US" sz="1600" dirty="0" smtClean="0">
                <a:solidFill>
                  <a:srgbClr val="3366CC">
                    <a:lumMod val="75000"/>
                  </a:srgbClr>
                </a:solidFill>
                <a:cs typeface="Arial" panose="020B0604020202020204" pitchFamily="34" charset="0"/>
              </a:rPr>
              <a:t>of best </a:t>
            </a:r>
            <a:r>
              <a:rPr lang="en-US" sz="1600" dirty="0">
                <a:solidFill>
                  <a:srgbClr val="3366CC">
                    <a:lumMod val="75000"/>
                  </a:srgbClr>
                </a:solidFill>
                <a:cs typeface="Arial" panose="020B0604020202020204" pitchFamily="34" charset="0"/>
              </a:rPr>
              <a:t>practices</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smtClean="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p:txBody>
      </p:sp>
      <p:sp>
        <p:nvSpPr>
          <p:cNvPr id="52" name="TextBox 51"/>
          <p:cNvSpPr txBox="1"/>
          <p:nvPr/>
        </p:nvSpPr>
        <p:spPr>
          <a:xfrm>
            <a:off x="3715941" y="2087851"/>
            <a:ext cx="1770459" cy="4622804"/>
          </a:xfrm>
          <a:prstGeom prst="rect">
            <a:avLst/>
          </a:prstGeom>
          <a:solidFill>
            <a:schemeClr val="bg1">
              <a:lumMod val="95000"/>
            </a:schemeClr>
          </a:solidFill>
        </p:spPr>
        <p:txBody>
          <a:bodyPr>
            <a:spAutoFit/>
          </a:bodyPr>
          <a:lstStyle/>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CA" sz="1600" b="1" dirty="0">
                <a:solidFill>
                  <a:srgbClr val="3366CC">
                    <a:lumMod val="75000"/>
                  </a:srgbClr>
                </a:solidFill>
                <a:cs typeface="Arial" panose="020B0604020202020204" pitchFamily="34" charset="0"/>
              </a:rPr>
              <a:t>Working group - workplace financial literacy</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CA" sz="1600" dirty="0">
                <a:solidFill>
                  <a:srgbClr val="3366CC">
                    <a:lumMod val="75000"/>
                  </a:srgbClr>
                </a:solidFill>
                <a:cs typeface="Arial" panose="020B0604020202020204" pitchFamily="34" charset="0"/>
              </a:rPr>
              <a:t>FLL </a:t>
            </a:r>
            <a:r>
              <a:rPr lang="en-CA" sz="1600" dirty="0" smtClean="0">
                <a:solidFill>
                  <a:srgbClr val="3366CC">
                    <a:lumMod val="75000"/>
                  </a:srgbClr>
                </a:solidFill>
                <a:cs typeface="Arial" panose="020B0604020202020204" pitchFamily="34" charset="0"/>
              </a:rPr>
              <a:t>outreach </a:t>
            </a:r>
            <a:r>
              <a:rPr lang="en-CA" sz="1600" dirty="0">
                <a:solidFill>
                  <a:srgbClr val="3366CC">
                    <a:lumMod val="75000"/>
                  </a:srgbClr>
                </a:solidFill>
                <a:cs typeface="Arial" panose="020B0604020202020204" pitchFamily="34" charset="0"/>
              </a:rPr>
              <a:t>strategy for workplace </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CA" sz="1600" dirty="0">
                <a:solidFill>
                  <a:srgbClr val="3366CC">
                    <a:lumMod val="75000"/>
                  </a:srgbClr>
                </a:solidFill>
                <a:cs typeface="Arial" panose="020B0604020202020204" pitchFamily="34" charset="0"/>
              </a:rPr>
              <a:t>National Conference on financial literacy 2017</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CA" sz="1600" dirty="0">
                <a:solidFill>
                  <a:srgbClr val="3366CC">
                    <a:lumMod val="75000"/>
                  </a:srgbClr>
                </a:solidFill>
                <a:cs typeface="Arial" panose="020B0604020202020204" pitchFamily="34" charset="0"/>
              </a:rPr>
              <a:t>FLM 2017</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CA" sz="1600" dirty="0">
                <a:solidFill>
                  <a:srgbClr val="3366CC">
                    <a:lumMod val="75000"/>
                  </a:srgbClr>
                </a:solidFill>
                <a:cs typeface="Arial" panose="020B0604020202020204" pitchFamily="34" charset="0"/>
              </a:rPr>
              <a:t>Other </a:t>
            </a:r>
            <a:r>
              <a:rPr lang="en-CA" sz="1600" dirty="0" smtClean="0">
                <a:solidFill>
                  <a:srgbClr val="3366CC">
                    <a:lumMod val="75000"/>
                  </a:srgbClr>
                </a:solidFill>
                <a:cs typeface="Arial" panose="020B0604020202020204" pitchFamily="34" charset="0"/>
              </a:rPr>
              <a:t>federal </a:t>
            </a:r>
            <a:r>
              <a:rPr lang="en-CA" sz="1600" dirty="0">
                <a:solidFill>
                  <a:srgbClr val="3366CC">
                    <a:lumMod val="75000"/>
                  </a:srgbClr>
                </a:solidFill>
                <a:cs typeface="Arial" panose="020B0604020202020204" pitchFamily="34" charset="0"/>
              </a:rPr>
              <a:t>departments engagement strategy</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US" sz="1600" dirty="0">
                <a:solidFill>
                  <a:srgbClr val="3366CC">
                    <a:lumMod val="75000"/>
                  </a:srgbClr>
                </a:solidFill>
                <a:cs typeface="Arial" panose="020B0604020202020204" pitchFamily="34" charset="0"/>
              </a:rPr>
              <a:t>Financial Health </a:t>
            </a:r>
            <a:r>
              <a:rPr lang="en-US" sz="1600" dirty="0" smtClean="0">
                <a:solidFill>
                  <a:srgbClr val="3366CC">
                    <a:lumMod val="75000"/>
                  </a:srgbClr>
                </a:solidFill>
                <a:cs typeface="Arial" panose="020B0604020202020204" pitchFamily="34" charset="0"/>
              </a:rPr>
              <a:t>Challenge </a:t>
            </a:r>
            <a:r>
              <a:rPr lang="en-US" sz="1600" dirty="0">
                <a:solidFill>
                  <a:srgbClr val="3366CC">
                    <a:lumMod val="75000"/>
                  </a:srgbClr>
                </a:solidFill>
                <a:cs typeface="Arial" panose="020B0604020202020204" pitchFamily="34" charset="0"/>
              </a:rPr>
              <a:t>aimed at workplace</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200" dirty="0" smtClean="0">
              <a:solidFill>
                <a:srgbClr val="3366CC">
                  <a:lumMod val="75000"/>
                </a:srgbClr>
              </a:solidFill>
              <a:cs typeface="Arial" panose="020B0604020202020204" pitchFamily="34" charset="0"/>
            </a:endParaRPr>
          </a:p>
        </p:txBody>
      </p:sp>
      <p:sp>
        <p:nvSpPr>
          <p:cNvPr id="51" name="TextBox 50"/>
          <p:cNvSpPr txBox="1"/>
          <p:nvPr/>
        </p:nvSpPr>
        <p:spPr>
          <a:xfrm>
            <a:off x="1838325" y="1910447"/>
            <a:ext cx="1834754" cy="4238596"/>
          </a:xfrm>
          <a:prstGeom prst="rect">
            <a:avLst/>
          </a:prstGeom>
          <a:solidFill>
            <a:schemeClr val="bg1">
              <a:lumMod val="95000"/>
            </a:schemeClr>
          </a:solidFill>
        </p:spPr>
        <p:txBody>
          <a:bodyPr>
            <a:spAutoFit/>
          </a:bodyPr>
          <a:lstStyle/>
          <a:p>
            <a:pPr marL="197644" indent="-197644" defTabSz="666734" eaLnBrk="0" fontAlgn="base" hangingPunct="0">
              <a:lnSpc>
                <a:spcPct val="90000"/>
              </a:lnSpc>
              <a:spcBef>
                <a:spcPct val="0"/>
              </a:spcBef>
              <a:spcAft>
                <a:spcPts val="200"/>
              </a:spcAft>
              <a:buFont typeface="Arial" panose="020B0604020202020204" pitchFamily="34" charset="0"/>
              <a:buChar char="•"/>
              <a:defRPr/>
            </a:pPr>
            <a:r>
              <a:rPr lang="en-US" sz="1600" dirty="0">
                <a:solidFill>
                  <a:srgbClr val="3366CC">
                    <a:lumMod val="75000"/>
                  </a:srgbClr>
                </a:solidFill>
                <a:cs typeface="Arial" panose="020B0604020202020204" pitchFamily="34" charset="0"/>
              </a:rPr>
              <a:t>Workplace employer mail out via Canada Post </a:t>
            </a:r>
          </a:p>
          <a:p>
            <a:pPr marL="196454" indent="-196454" defTabSz="666734" eaLnBrk="0" fontAlgn="base" hangingPunct="0">
              <a:lnSpc>
                <a:spcPct val="90000"/>
              </a:lnSpc>
              <a:spcBef>
                <a:spcPct val="0"/>
              </a:spcBef>
              <a:spcAft>
                <a:spcPts val="200"/>
              </a:spcAft>
              <a:buFont typeface="Arial" panose="020B0604020202020204" pitchFamily="34" charset="0"/>
              <a:buChar char="•"/>
              <a:defRPr/>
            </a:pPr>
            <a:r>
              <a:rPr lang="en-US" sz="1600" dirty="0">
                <a:solidFill>
                  <a:srgbClr val="3366CC">
                    <a:lumMod val="75000"/>
                  </a:srgbClr>
                </a:solidFill>
                <a:cs typeface="Arial" panose="020B0604020202020204" pitchFamily="34" charset="0"/>
              </a:rPr>
              <a:t>Web page</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US" sz="1600" dirty="0">
                <a:solidFill>
                  <a:srgbClr val="3366CC">
                    <a:lumMod val="75000"/>
                  </a:srgbClr>
                </a:solidFill>
                <a:cs typeface="Arial" panose="020B0604020202020204" pitchFamily="34" charset="0"/>
              </a:rPr>
              <a:t>Workplace poster</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US" sz="1600" dirty="0">
                <a:solidFill>
                  <a:srgbClr val="3366CC">
                    <a:lumMod val="75000"/>
                  </a:srgbClr>
                </a:solidFill>
                <a:cs typeface="Arial" panose="020B0604020202020204" pitchFamily="34" charset="0"/>
              </a:rPr>
              <a:t>Workplace financial literacy promotion and awareness strategy</a:t>
            </a:r>
          </a:p>
          <a:p>
            <a:pPr defTabSz="666734" eaLnBrk="0" fontAlgn="base" hangingPunct="0">
              <a:lnSpc>
                <a:spcPct val="90000"/>
              </a:lnSpc>
              <a:spcBef>
                <a:spcPct val="0"/>
              </a:spcBef>
              <a:spcAft>
                <a:spcPts val="200"/>
              </a:spcAft>
              <a:defRPr/>
            </a:pPr>
            <a:endParaRPr lang="en-US" sz="1200" dirty="0">
              <a:solidFill>
                <a:srgbClr val="3366CC">
                  <a:lumMod val="75000"/>
                </a:srgbClr>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200" dirty="0">
              <a:solidFill>
                <a:srgbClr val="3366CC">
                  <a:lumMod val="75000"/>
                </a:srgbClr>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smtClean="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a:solidFill>
                <a:prstClr val="black"/>
              </a:solidFill>
              <a:cs typeface="Arial" panose="020B0604020202020204" pitchFamily="34" charset="0"/>
            </a:endParaRPr>
          </a:p>
        </p:txBody>
      </p:sp>
      <p:sp>
        <p:nvSpPr>
          <p:cNvPr id="84" name="Parallelogram 83"/>
          <p:cNvSpPr/>
          <p:nvPr/>
        </p:nvSpPr>
        <p:spPr>
          <a:xfrm rot="5400000" flipV="1">
            <a:off x="8531424" y="2202746"/>
            <a:ext cx="837010" cy="123825"/>
          </a:xfrm>
          <a:prstGeom prst="parallelogram">
            <a:avLst>
              <a:gd name="adj" fmla="val 66077"/>
            </a:avLst>
          </a:prstGeom>
          <a:solidFill>
            <a:srgbClr val="DEA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2400">
              <a:solidFill>
                <a:prstClr val="white"/>
              </a:solidFill>
            </a:endParaRPr>
          </a:p>
        </p:txBody>
      </p:sp>
      <p:sp>
        <p:nvSpPr>
          <p:cNvPr id="67" name="Rectangle 66"/>
          <p:cNvSpPr/>
          <p:nvPr/>
        </p:nvSpPr>
        <p:spPr>
          <a:xfrm>
            <a:off x="7215188" y="1843772"/>
            <a:ext cx="1800225" cy="627864"/>
          </a:xfrm>
          <a:prstGeom prst="rect">
            <a:avLst/>
          </a:prstGeom>
          <a:solidFill>
            <a:srgbClr val="FFC000"/>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4320" tIns="228600" rIns="182880" bIns="228600" spcCol="1270">
            <a:spAutoFit/>
          </a:bodyPr>
          <a:lstStyle/>
          <a:p>
            <a:pPr defTabSz="666734" eaLnBrk="0" fontAlgn="base" hangingPunct="0">
              <a:lnSpc>
                <a:spcPct val="90000"/>
              </a:lnSpc>
              <a:spcBef>
                <a:spcPct val="0"/>
              </a:spcBef>
              <a:spcAft>
                <a:spcPts val="200"/>
              </a:spcAft>
              <a:defRPr/>
            </a:pPr>
            <a:r>
              <a:rPr lang="en-US" sz="1200" b="1" dirty="0">
                <a:solidFill>
                  <a:srgbClr val="FFFFFF"/>
                </a:solidFill>
                <a:latin typeface="Arial" panose="020B0604020202020204" pitchFamily="34" charset="0"/>
                <a:cs typeface="Arial" panose="020B0604020202020204" pitchFamily="34" charset="0"/>
              </a:rPr>
              <a:t>Evaluation</a:t>
            </a:r>
          </a:p>
        </p:txBody>
      </p:sp>
      <p:sp>
        <p:nvSpPr>
          <p:cNvPr id="66" name="Parallelogram 65"/>
          <p:cNvSpPr/>
          <p:nvPr/>
        </p:nvSpPr>
        <p:spPr>
          <a:xfrm rot="5400000" flipV="1">
            <a:off x="6830021" y="2018199"/>
            <a:ext cx="826294" cy="117872"/>
          </a:xfrm>
          <a:prstGeom prst="parallelogram">
            <a:avLst>
              <a:gd name="adj" fmla="val 66077"/>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75010" y="223099"/>
            <a:ext cx="8229600" cy="481013"/>
          </a:xfrm>
        </p:spPr>
        <p:txBody>
          <a:bodyPr/>
          <a:lstStyle/>
          <a:p>
            <a:pPr>
              <a:defRPr/>
            </a:pPr>
            <a:r>
              <a:rPr lang="en-US" sz="3200" b="1" dirty="0">
                <a:solidFill>
                  <a:schemeClr val="accent4">
                    <a:lumMod val="75000"/>
                  </a:schemeClr>
                </a:solidFill>
                <a:latin typeface="+mn-lt"/>
                <a:cs typeface="Arial" panose="020B0604020202020204" pitchFamily="34" charset="0"/>
              </a:rPr>
              <a:t>Workplace Initiative - Activity Plan</a:t>
            </a:r>
            <a:r>
              <a:rPr lang="en-US" sz="2250" b="1" dirty="0">
                <a:latin typeface="+mn-lt"/>
                <a:cs typeface="Arial" panose="020B0604020202020204" pitchFamily="34" charset="0"/>
              </a:rPr>
              <a:t/>
            </a:r>
            <a:br>
              <a:rPr lang="en-US" sz="2250" b="1" dirty="0">
                <a:latin typeface="+mn-lt"/>
                <a:cs typeface="Arial" panose="020B0604020202020204" pitchFamily="34" charset="0"/>
              </a:rPr>
            </a:br>
            <a:r>
              <a:rPr lang="en-US" sz="2100" b="1" dirty="0">
                <a:latin typeface="Arial" panose="020B0604020202020204" pitchFamily="34" charset="0"/>
                <a:cs typeface="Arial" panose="020B0604020202020204" pitchFamily="34" charset="0"/>
              </a:rPr>
              <a:t>								</a:t>
            </a:r>
            <a:br>
              <a:rPr lang="en-US" sz="2100" b="1" dirty="0">
                <a:latin typeface="Arial" panose="020B0604020202020204" pitchFamily="34" charset="0"/>
                <a:cs typeface="Arial" panose="020B0604020202020204" pitchFamily="34" charset="0"/>
              </a:rPr>
            </a:br>
            <a:endParaRPr lang="en-US" sz="2100" dirty="0">
              <a:solidFill>
                <a:schemeClr val="tx2">
                  <a:lumMod val="75000"/>
                </a:schemeClr>
              </a:solidFill>
            </a:endParaRPr>
          </a:p>
        </p:txBody>
      </p:sp>
      <p:sp>
        <p:nvSpPr>
          <p:cNvPr id="36" name="Rectangle 35"/>
          <p:cNvSpPr/>
          <p:nvPr/>
        </p:nvSpPr>
        <p:spPr>
          <a:xfrm>
            <a:off x="5470923" y="1652081"/>
            <a:ext cx="1831181" cy="607089"/>
          </a:xfrm>
          <a:prstGeom prst="rect">
            <a:avLst/>
          </a:prstGeom>
          <a:solidFill>
            <a:schemeClr val="accent1">
              <a:lumMod val="5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4320" tIns="228600" rIns="182880" bIns="228600" spcCol="1270">
            <a:spAutoFit/>
          </a:bodyPr>
          <a:lstStyle/>
          <a:p>
            <a:pPr defTabSz="666734" eaLnBrk="0" fontAlgn="base" hangingPunct="0">
              <a:lnSpc>
                <a:spcPct val="90000"/>
              </a:lnSpc>
              <a:spcBef>
                <a:spcPct val="0"/>
              </a:spcBef>
              <a:spcAft>
                <a:spcPts val="200"/>
              </a:spcAft>
              <a:defRPr/>
            </a:pPr>
            <a:r>
              <a:rPr lang="en-US" sz="1050" b="1" dirty="0">
                <a:solidFill>
                  <a:srgbClr val="FFFFFF"/>
                </a:solidFill>
                <a:latin typeface="Arial" panose="020B0604020202020204" pitchFamily="34" charset="0"/>
                <a:cs typeface="Arial" panose="020B0604020202020204" pitchFamily="34" charset="0"/>
              </a:rPr>
              <a:t>Tools &amp; Resources</a:t>
            </a:r>
          </a:p>
        </p:txBody>
      </p:sp>
      <p:sp>
        <p:nvSpPr>
          <p:cNvPr id="41" name="Parallelogram 40"/>
          <p:cNvSpPr/>
          <p:nvPr/>
        </p:nvSpPr>
        <p:spPr>
          <a:xfrm rot="5400000" flipV="1">
            <a:off x="5092899" y="1815793"/>
            <a:ext cx="837010" cy="116681"/>
          </a:xfrm>
          <a:prstGeom prst="parallelogram">
            <a:avLst>
              <a:gd name="adj" fmla="val 66077"/>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2400">
              <a:solidFill>
                <a:prstClr val="white"/>
              </a:solidFill>
            </a:endParaRPr>
          </a:p>
        </p:txBody>
      </p:sp>
      <p:sp>
        <p:nvSpPr>
          <p:cNvPr id="43" name="Rectangle 42"/>
          <p:cNvSpPr/>
          <p:nvPr/>
        </p:nvSpPr>
        <p:spPr>
          <a:xfrm>
            <a:off x="3676650" y="1453247"/>
            <a:ext cx="1893094" cy="648639"/>
          </a:xfrm>
          <a:prstGeom prst="rect">
            <a:avLst/>
          </a:prstGeom>
          <a:gradFill>
            <a:gsLst>
              <a:gs pos="0">
                <a:schemeClr val="accent5">
                  <a:lumMod val="75000"/>
                </a:schemeClr>
              </a:gs>
              <a:gs pos="32000">
                <a:schemeClr val="accent5"/>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4320" tIns="228600" rIns="182880" bIns="228600" spcCol="1270">
            <a:spAutoFit/>
          </a:bodyPr>
          <a:lstStyle/>
          <a:p>
            <a:pPr defTabSz="666734" eaLnBrk="0" fontAlgn="base" hangingPunct="0">
              <a:lnSpc>
                <a:spcPct val="90000"/>
              </a:lnSpc>
              <a:spcBef>
                <a:spcPct val="0"/>
              </a:spcBef>
              <a:spcAft>
                <a:spcPts val="200"/>
              </a:spcAft>
              <a:defRPr/>
            </a:pPr>
            <a:r>
              <a:rPr lang="en-US" sz="1350" b="1" dirty="0">
                <a:solidFill>
                  <a:srgbClr val="FFFFFF"/>
                </a:solidFill>
              </a:rPr>
              <a:t>Outreach</a:t>
            </a:r>
          </a:p>
        </p:txBody>
      </p:sp>
      <p:sp>
        <p:nvSpPr>
          <p:cNvPr id="45" name="Parallelogram 44"/>
          <p:cNvSpPr/>
          <p:nvPr/>
        </p:nvSpPr>
        <p:spPr>
          <a:xfrm rot="5400000" flipV="1">
            <a:off x="3302795" y="1646129"/>
            <a:ext cx="837009" cy="115490"/>
          </a:xfrm>
          <a:prstGeom prst="parallelogram">
            <a:avLst>
              <a:gd name="adj" fmla="val 66077"/>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2400">
              <a:solidFill>
                <a:prstClr val="white"/>
              </a:solidFill>
            </a:endParaRPr>
          </a:p>
        </p:txBody>
      </p:sp>
      <p:sp>
        <p:nvSpPr>
          <p:cNvPr id="47" name="Rectangle 46"/>
          <p:cNvSpPr/>
          <p:nvPr/>
        </p:nvSpPr>
        <p:spPr>
          <a:xfrm>
            <a:off x="1809751" y="1248460"/>
            <a:ext cx="1974056" cy="648639"/>
          </a:xfrm>
          <a:prstGeom prst="rect">
            <a:avLst/>
          </a:prstGeom>
          <a:gradFill>
            <a:gsLst>
              <a:gs pos="0">
                <a:schemeClr val="accent3">
                  <a:lumMod val="75000"/>
                </a:schemeClr>
              </a:gs>
              <a:gs pos="32000">
                <a:schemeClr val="accent3"/>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4320" tIns="228600" rIns="182880" bIns="228600" spcCol="1270">
            <a:spAutoFit/>
          </a:bodyPr>
          <a:lstStyle/>
          <a:p>
            <a:pPr defTabSz="666734" eaLnBrk="0" fontAlgn="base" hangingPunct="0">
              <a:lnSpc>
                <a:spcPct val="90000"/>
              </a:lnSpc>
              <a:spcBef>
                <a:spcPct val="0"/>
              </a:spcBef>
              <a:spcAft>
                <a:spcPts val="200"/>
              </a:spcAft>
              <a:defRPr/>
            </a:pPr>
            <a:r>
              <a:rPr lang="en-US" sz="1350" b="1" dirty="0">
                <a:solidFill>
                  <a:srgbClr val="FFFFFF"/>
                </a:solidFill>
              </a:rPr>
              <a:t>Communications</a:t>
            </a:r>
          </a:p>
        </p:txBody>
      </p:sp>
      <p:sp>
        <p:nvSpPr>
          <p:cNvPr id="64" name="Parallelogram 63"/>
          <p:cNvSpPr/>
          <p:nvPr/>
        </p:nvSpPr>
        <p:spPr>
          <a:xfrm rot="5400000" flipV="1">
            <a:off x="1423988" y="1459200"/>
            <a:ext cx="838200" cy="116681"/>
          </a:xfrm>
          <a:prstGeom prst="parallelogram">
            <a:avLst>
              <a:gd name="adj" fmla="val 66077"/>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2400">
              <a:solidFill>
                <a:prstClr val="white"/>
              </a:solidFill>
            </a:endParaRPr>
          </a:p>
        </p:txBody>
      </p:sp>
      <p:sp>
        <p:nvSpPr>
          <p:cNvPr id="68" name="Rectangle 67"/>
          <p:cNvSpPr/>
          <p:nvPr/>
        </p:nvSpPr>
        <p:spPr>
          <a:xfrm>
            <a:off x="75010" y="1098441"/>
            <a:ext cx="1826419" cy="648639"/>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182880" tIns="228600" rIns="182880" bIns="228600" spcCol="1270">
            <a:spAutoFit/>
          </a:bodyPr>
          <a:lstStyle/>
          <a:p>
            <a:pPr defTabSz="666734" eaLnBrk="0" fontAlgn="base" hangingPunct="0">
              <a:lnSpc>
                <a:spcPct val="90000"/>
              </a:lnSpc>
              <a:spcBef>
                <a:spcPct val="0"/>
              </a:spcBef>
              <a:spcAft>
                <a:spcPts val="200"/>
              </a:spcAft>
              <a:defRPr/>
            </a:pPr>
            <a:r>
              <a:rPr lang="en-US" sz="1350" b="1" dirty="0">
                <a:solidFill>
                  <a:srgbClr val="FFFFFF"/>
                </a:solidFill>
              </a:rPr>
              <a:t>Research</a:t>
            </a:r>
          </a:p>
        </p:txBody>
      </p:sp>
      <p:pic>
        <p:nvPicPr>
          <p:cNvPr id="29712"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0132" y="1279416"/>
            <a:ext cx="55602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13" name="Group 55"/>
          <p:cNvGrpSpPr>
            <a:grpSpLocks/>
          </p:cNvGrpSpPr>
          <p:nvPr/>
        </p:nvGrpSpPr>
        <p:grpSpPr bwMode="auto">
          <a:xfrm>
            <a:off x="3315892" y="1337757"/>
            <a:ext cx="458390" cy="469106"/>
            <a:chOff x="5592763" y="2484438"/>
            <a:chExt cx="949325" cy="949325"/>
          </a:xfrm>
        </p:grpSpPr>
        <p:sp>
          <p:nvSpPr>
            <p:cNvPr id="57" name="Oval 7"/>
            <p:cNvSpPr>
              <a:spLocks noChangeArrowheads="1"/>
            </p:cNvSpPr>
            <p:nvPr/>
          </p:nvSpPr>
          <p:spPr bwMode="auto">
            <a:xfrm>
              <a:off x="5592763" y="2484438"/>
              <a:ext cx="949325" cy="949325"/>
            </a:xfrm>
            <a:prstGeom prst="ellipse">
              <a:avLst/>
            </a:prstGeom>
            <a:solidFill>
              <a:schemeClr val="tx1">
                <a:lumMod val="60000"/>
                <a:lumOff val="40000"/>
              </a:schemeClr>
            </a:solidFill>
            <a:ln>
              <a:noFill/>
            </a:ln>
          </p:spPr>
          <p:txBody>
            <a:bodyPr lIns="51435" tIns="25718" rIns="51435" bIns="25718"/>
            <a:lstStyle/>
            <a:p>
              <a:pPr defTabSz="685800" eaLnBrk="0" fontAlgn="base" hangingPunct="0">
                <a:spcBef>
                  <a:spcPct val="0"/>
                </a:spcBef>
                <a:spcAft>
                  <a:spcPct val="0"/>
                </a:spcAft>
                <a:defRPr/>
              </a:pPr>
              <a:endParaRPr lang="en-US" sz="1350">
                <a:solidFill>
                  <a:prstClr val="black"/>
                </a:solidFill>
              </a:endParaRPr>
            </a:p>
          </p:txBody>
        </p:sp>
        <p:sp>
          <p:nvSpPr>
            <p:cNvPr id="29723" name="Freeform 20"/>
            <p:cNvSpPr>
              <a:spLocks noEditPoints="1"/>
            </p:cNvSpPr>
            <p:nvPr/>
          </p:nvSpPr>
          <p:spPr bwMode="auto">
            <a:xfrm>
              <a:off x="5718175" y="2703513"/>
              <a:ext cx="698500" cy="509588"/>
            </a:xfrm>
            <a:custGeom>
              <a:avLst/>
              <a:gdLst>
                <a:gd name="T0" fmla="*/ 2147483646 w 782"/>
                <a:gd name="T1" fmla="*/ 2147483646 h 570"/>
                <a:gd name="T2" fmla="*/ 2147483646 w 782"/>
                <a:gd name="T3" fmla="*/ 2147483646 h 570"/>
                <a:gd name="T4" fmla="*/ 2147483646 w 782"/>
                <a:gd name="T5" fmla="*/ 2147483646 h 570"/>
                <a:gd name="T6" fmla="*/ 2147483646 w 782"/>
                <a:gd name="T7" fmla="*/ 2147483646 h 570"/>
                <a:gd name="T8" fmla="*/ 2147483646 w 782"/>
                <a:gd name="T9" fmla="*/ 2147483646 h 570"/>
                <a:gd name="T10" fmla="*/ 2147483646 w 782"/>
                <a:gd name="T11" fmla="*/ 2147483646 h 570"/>
                <a:gd name="T12" fmla="*/ 2147483646 w 782"/>
                <a:gd name="T13" fmla="*/ 2147483646 h 570"/>
                <a:gd name="T14" fmla="*/ 2147483646 w 782"/>
                <a:gd name="T15" fmla="*/ 2147483646 h 570"/>
                <a:gd name="T16" fmla="*/ 2147483646 w 782"/>
                <a:gd name="T17" fmla="*/ 2147483646 h 570"/>
                <a:gd name="T18" fmla="*/ 2147483646 w 782"/>
                <a:gd name="T19" fmla="*/ 2147483646 h 570"/>
                <a:gd name="T20" fmla="*/ 2147483646 w 782"/>
                <a:gd name="T21" fmla="*/ 2147483646 h 570"/>
                <a:gd name="T22" fmla="*/ 2147483646 w 782"/>
                <a:gd name="T23" fmla="*/ 2147483646 h 570"/>
                <a:gd name="T24" fmla="*/ 2147483646 w 782"/>
                <a:gd name="T25" fmla="*/ 2147483646 h 570"/>
                <a:gd name="T26" fmla="*/ 2147483646 w 782"/>
                <a:gd name="T27" fmla="*/ 2147483646 h 570"/>
                <a:gd name="T28" fmla="*/ 2147483646 w 782"/>
                <a:gd name="T29" fmla="*/ 2147483646 h 570"/>
                <a:gd name="T30" fmla="*/ 2147483646 w 782"/>
                <a:gd name="T31" fmla="*/ 2147483646 h 570"/>
                <a:gd name="T32" fmla="*/ 2147483646 w 782"/>
                <a:gd name="T33" fmla="*/ 2147483646 h 570"/>
                <a:gd name="T34" fmla="*/ 2147483646 w 782"/>
                <a:gd name="T35" fmla="*/ 2147483646 h 570"/>
                <a:gd name="T36" fmla="*/ 2147483646 w 782"/>
                <a:gd name="T37" fmla="*/ 2147483646 h 570"/>
                <a:gd name="T38" fmla="*/ 2147483646 w 782"/>
                <a:gd name="T39" fmla="*/ 2147483646 h 570"/>
                <a:gd name="T40" fmla="*/ 2147483646 w 782"/>
                <a:gd name="T41" fmla="*/ 2147483646 h 570"/>
                <a:gd name="T42" fmla="*/ 2147483646 w 782"/>
                <a:gd name="T43" fmla="*/ 2147483646 h 570"/>
                <a:gd name="T44" fmla="*/ 2147483646 w 782"/>
                <a:gd name="T45" fmla="*/ 2147483646 h 570"/>
                <a:gd name="T46" fmla="*/ 2147483646 w 782"/>
                <a:gd name="T47" fmla="*/ 2147483646 h 570"/>
                <a:gd name="T48" fmla="*/ 2147483646 w 782"/>
                <a:gd name="T49" fmla="*/ 2147483646 h 570"/>
                <a:gd name="T50" fmla="*/ 2147483646 w 782"/>
                <a:gd name="T51" fmla="*/ 2147483646 h 570"/>
                <a:gd name="T52" fmla="*/ 2147483646 w 782"/>
                <a:gd name="T53" fmla="*/ 2147483646 h 570"/>
                <a:gd name="T54" fmla="*/ 2147483646 w 782"/>
                <a:gd name="T55" fmla="*/ 2147483646 h 570"/>
                <a:gd name="T56" fmla="*/ 2147483646 w 782"/>
                <a:gd name="T57" fmla="*/ 2147483646 h 570"/>
                <a:gd name="T58" fmla="*/ 2147483646 w 782"/>
                <a:gd name="T59" fmla="*/ 2147483646 h 570"/>
                <a:gd name="T60" fmla="*/ 2147483646 w 782"/>
                <a:gd name="T61" fmla="*/ 2147483646 h 570"/>
                <a:gd name="T62" fmla="*/ 2147483646 w 782"/>
                <a:gd name="T63" fmla="*/ 2147483646 h 570"/>
                <a:gd name="T64" fmla="*/ 2147483646 w 782"/>
                <a:gd name="T65" fmla="*/ 2147483646 h 570"/>
                <a:gd name="T66" fmla="*/ 2147483646 w 782"/>
                <a:gd name="T67" fmla="*/ 2147483646 h 570"/>
                <a:gd name="T68" fmla="*/ 2147483646 w 782"/>
                <a:gd name="T69" fmla="*/ 2147483646 h 570"/>
                <a:gd name="T70" fmla="*/ 2147483646 w 782"/>
                <a:gd name="T71" fmla="*/ 2147483646 h 570"/>
                <a:gd name="T72" fmla="*/ 2147483646 w 782"/>
                <a:gd name="T73" fmla="*/ 2147483646 h 570"/>
                <a:gd name="T74" fmla="*/ 2147483646 w 782"/>
                <a:gd name="T75" fmla="*/ 2147483646 h 570"/>
                <a:gd name="T76" fmla="*/ 2147483646 w 782"/>
                <a:gd name="T77" fmla="*/ 2147483646 h 570"/>
                <a:gd name="T78" fmla="*/ 2147483646 w 782"/>
                <a:gd name="T79" fmla="*/ 2147483646 h 570"/>
                <a:gd name="T80" fmla="*/ 2147483646 w 782"/>
                <a:gd name="T81" fmla="*/ 2147483646 h 570"/>
                <a:gd name="T82" fmla="*/ 2147483646 w 782"/>
                <a:gd name="T83" fmla="*/ 2147483646 h 570"/>
                <a:gd name="T84" fmla="*/ 2147483646 w 782"/>
                <a:gd name="T85" fmla="*/ 2147483646 h 570"/>
                <a:gd name="T86" fmla="*/ 2147483646 w 782"/>
                <a:gd name="T87" fmla="*/ 2147483646 h 570"/>
                <a:gd name="T88" fmla="*/ 2147483646 w 782"/>
                <a:gd name="T89" fmla="*/ 2147483646 h 570"/>
                <a:gd name="T90" fmla="*/ 2147483646 w 782"/>
                <a:gd name="T91" fmla="*/ 2147483646 h 570"/>
                <a:gd name="T92" fmla="*/ 2147483646 w 782"/>
                <a:gd name="T93" fmla="*/ 2147483646 h 5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2" h="570">
                  <a:moveTo>
                    <a:pt x="461" y="205"/>
                  </a:moveTo>
                  <a:cubicBezTo>
                    <a:pt x="461" y="81"/>
                    <a:pt x="461" y="81"/>
                    <a:pt x="461" y="81"/>
                  </a:cubicBezTo>
                  <a:cubicBezTo>
                    <a:pt x="461" y="78"/>
                    <a:pt x="460" y="76"/>
                    <a:pt x="457" y="75"/>
                  </a:cubicBezTo>
                  <a:cubicBezTo>
                    <a:pt x="455" y="74"/>
                    <a:pt x="452" y="74"/>
                    <a:pt x="450" y="76"/>
                  </a:cubicBezTo>
                  <a:cubicBezTo>
                    <a:pt x="369" y="151"/>
                    <a:pt x="264" y="177"/>
                    <a:pt x="193" y="177"/>
                  </a:cubicBezTo>
                  <a:cubicBezTo>
                    <a:pt x="43" y="177"/>
                    <a:pt x="43" y="177"/>
                    <a:pt x="43" y="177"/>
                  </a:cubicBezTo>
                  <a:cubicBezTo>
                    <a:pt x="43" y="177"/>
                    <a:pt x="43" y="177"/>
                    <a:pt x="43" y="177"/>
                  </a:cubicBezTo>
                  <a:cubicBezTo>
                    <a:pt x="41" y="177"/>
                    <a:pt x="40" y="178"/>
                    <a:pt x="38" y="179"/>
                  </a:cubicBezTo>
                  <a:cubicBezTo>
                    <a:pt x="37" y="180"/>
                    <a:pt x="36" y="182"/>
                    <a:pt x="36" y="184"/>
                  </a:cubicBezTo>
                  <a:cubicBezTo>
                    <a:pt x="36" y="205"/>
                    <a:pt x="36" y="205"/>
                    <a:pt x="36" y="205"/>
                  </a:cubicBezTo>
                  <a:cubicBezTo>
                    <a:pt x="15" y="211"/>
                    <a:pt x="0" y="239"/>
                    <a:pt x="0" y="274"/>
                  </a:cubicBezTo>
                  <a:cubicBezTo>
                    <a:pt x="0" y="310"/>
                    <a:pt x="15" y="338"/>
                    <a:pt x="36" y="343"/>
                  </a:cubicBezTo>
                  <a:cubicBezTo>
                    <a:pt x="36" y="360"/>
                    <a:pt x="36" y="360"/>
                    <a:pt x="36" y="360"/>
                  </a:cubicBezTo>
                  <a:cubicBezTo>
                    <a:pt x="36" y="362"/>
                    <a:pt x="37" y="364"/>
                    <a:pt x="38" y="365"/>
                  </a:cubicBezTo>
                  <a:cubicBezTo>
                    <a:pt x="40" y="366"/>
                    <a:pt x="41" y="367"/>
                    <a:pt x="43" y="367"/>
                  </a:cubicBezTo>
                  <a:cubicBezTo>
                    <a:pt x="43" y="367"/>
                    <a:pt x="43" y="367"/>
                    <a:pt x="43" y="367"/>
                  </a:cubicBezTo>
                  <a:cubicBezTo>
                    <a:pt x="79" y="367"/>
                    <a:pt x="79" y="367"/>
                    <a:pt x="79" y="367"/>
                  </a:cubicBezTo>
                  <a:cubicBezTo>
                    <a:pt x="157" y="566"/>
                    <a:pt x="157" y="566"/>
                    <a:pt x="157" y="566"/>
                  </a:cubicBezTo>
                  <a:cubicBezTo>
                    <a:pt x="158" y="568"/>
                    <a:pt x="161" y="570"/>
                    <a:pt x="164" y="570"/>
                  </a:cubicBezTo>
                  <a:cubicBezTo>
                    <a:pt x="256" y="570"/>
                    <a:pt x="256" y="570"/>
                    <a:pt x="256" y="570"/>
                  </a:cubicBezTo>
                  <a:cubicBezTo>
                    <a:pt x="262" y="570"/>
                    <a:pt x="267" y="567"/>
                    <a:pt x="271" y="561"/>
                  </a:cubicBezTo>
                  <a:cubicBezTo>
                    <a:pt x="275" y="553"/>
                    <a:pt x="278" y="539"/>
                    <a:pt x="271" y="525"/>
                  </a:cubicBezTo>
                  <a:cubicBezTo>
                    <a:pt x="264" y="510"/>
                    <a:pt x="254" y="502"/>
                    <a:pt x="246" y="496"/>
                  </a:cubicBezTo>
                  <a:cubicBezTo>
                    <a:pt x="238" y="490"/>
                    <a:pt x="232" y="485"/>
                    <a:pt x="227" y="476"/>
                  </a:cubicBezTo>
                  <a:cubicBezTo>
                    <a:pt x="222" y="467"/>
                    <a:pt x="223" y="458"/>
                    <a:pt x="225" y="447"/>
                  </a:cubicBezTo>
                  <a:cubicBezTo>
                    <a:pt x="226" y="436"/>
                    <a:pt x="228" y="423"/>
                    <a:pt x="221" y="409"/>
                  </a:cubicBezTo>
                  <a:cubicBezTo>
                    <a:pt x="216" y="398"/>
                    <a:pt x="210" y="394"/>
                    <a:pt x="205" y="390"/>
                  </a:cubicBezTo>
                  <a:cubicBezTo>
                    <a:pt x="200" y="386"/>
                    <a:pt x="195" y="383"/>
                    <a:pt x="188" y="367"/>
                  </a:cubicBezTo>
                  <a:cubicBezTo>
                    <a:pt x="192" y="367"/>
                    <a:pt x="192" y="367"/>
                    <a:pt x="192" y="367"/>
                  </a:cubicBezTo>
                  <a:cubicBezTo>
                    <a:pt x="192" y="367"/>
                    <a:pt x="192" y="367"/>
                    <a:pt x="192" y="367"/>
                  </a:cubicBezTo>
                  <a:cubicBezTo>
                    <a:pt x="264" y="367"/>
                    <a:pt x="369" y="393"/>
                    <a:pt x="450" y="468"/>
                  </a:cubicBezTo>
                  <a:cubicBezTo>
                    <a:pt x="451" y="469"/>
                    <a:pt x="453" y="470"/>
                    <a:pt x="454" y="470"/>
                  </a:cubicBezTo>
                  <a:cubicBezTo>
                    <a:pt x="455" y="470"/>
                    <a:pt x="456" y="470"/>
                    <a:pt x="457" y="469"/>
                  </a:cubicBezTo>
                  <a:cubicBezTo>
                    <a:pt x="460" y="468"/>
                    <a:pt x="461" y="466"/>
                    <a:pt x="461" y="463"/>
                  </a:cubicBezTo>
                  <a:cubicBezTo>
                    <a:pt x="461" y="343"/>
                    <a:pt x="461" y="343"/>
                    <a:pt x="461" y="343"/>
                  </a:cubicBezTo>
                  <a:cubicBezTo>
                    <a:pt x="482" y="338"/>
                    <a:pt x="498" y="310"/>
                    <a:pt x="498" y="274"/>
                  </a:cubicBezTo>
                  <a:cubicBezTo>
                    <a:pt x="498" y="239"/>
                    <a:pt x="482" y="211"/>
                    <a:pt x="461" y="205"/>
                  </a:cubicBezTo>
                  <a:close/>
                  <a:moveTo>
                    <a:pt x="14" y="274"/>
                  </a:moveTo>
                  <a:cubicBezTo>
                    <a:pt x="14" y="249"/>
                    <a:pt x="24" y="226"/>
                    <a:pt x="36" y="220"/>
                  </a:cubicBezTo>
                  <a:cubicBezTo>
                    <a:pt x="36" y="328"/>
                    <a:pt x="36" y="328"/>
                    <a:pt x="36" y="328"/>
                  </a:cubicBezTo>
                  <a:cubicBezTo>
                    <a:pt x="24" y="322"/>
                    <a:pt x="14" y="300"/>
                    <a:pt x="14" y="274"/>
                  </a:cubicBezTo>
                  <a:close/>
                  <a:moveTo>
                    <a:pt x="197" y="402"/>
                  </a:moveTo>
                  <a:cubicBezTo>
                    <a:pt x="201" y="405"/>
                    <a:pt x="205" y="407"/>
                    <a:pt x="209" y="415"/>
                  </a:cubicBezTo>
                  <a:cubicBezTo>
                    <a:pt x="213" y="425"/>
                    <a:pt x="212" y="435"/>
                    <a:pt x="211" y="446"/>
                  </a:cubicBezTo>
                  <a:cubicBezTo>
                    <a:pt x="209" y="457"/>
                    <a:pt x="208" y="470"/>
                    <a:pt x="215" y="483"/>
                  </a:cubicBezTo>
                  <a:cubicBezTo>
                    <a:pt x="221" y="495"/>
                    <a:pt x="229" y="501"/>
                    <a:pt x="237" y="507"/>
                  </a:cubicBezTo>
                  <a:cubicBezTo>
                    <a:pt x="245" y="513"/>
                    <a:pt x="253" y="519"/>
                    <a:pt x="259" y="531"/>
                  </a:cubicBezTo>
                  <a:cubicBezTo>
                    <a:pt x="263" y="540"/>
                    <a:pt x="261" y="548"/>
                    <a:pt x="260" y="551"/>
                  </a:cubicBezTo>
                  <a:cubicBezTo>
                    <a:pt x="259" y="554"/>
                    <a:pt x="257" y="556"/>
                    <a:pt x="256" y="556"/>
                  </a:cubicBezTo>
                  <a:cubicBezTo>
                    <a:pt x="168" y="556"/>
                    <a:pt x="168" y="556"/>
                    <a:pt x="168" y="556"/>
                  </a:cubicBezTo>
                  <a:cubicBezTo>
                    <a:pt x="94" y="367"/>
                    <a:pt x="94" y="367"/>
                    <a:pt x="94" y="367"/>
                  </a:cubicBezTo>
                  <a:cubicBezTo>
                    <a:pt x="172" y="367"/>
                    <a:pt x="172" y="367"/>
                    <a:pt x="172" y="367"/>
                  </a:cubicBezTo>
                  <a:cubicBezTo>
                    <a:pt x="182" y="391"/>
                    <a:pt x="190" y="397"/>
                    <a:pt x="197" y="402"/>
                  </a:cubicBezTo>
                  <a:close/>
                  <a:moveTo>
                    <a:pt x="447" y="447"/>
                  </a:moveTo>
                  <a:cubicBezTo>
                    <a:pt x="366" y="378"/>
                    <a:pt x="263" y="353"/>
                    <a:pt x="192" y="353"/>
                  </a:cubicBezTo>
                  <a:cubicBezTo>
                    <a:pt x="50" y="353"/>
                    <a:pt x="50" y="353"/>
                    <a:pt x="50" y="353"/>
                  </a:cubicBezTo>
                  <a:cubicBezTo>
                    <a:pt x="50" y="191"/>
                    <a:pt x="50" y="191"/>
                    <a:pt x="50" y="191"/>
                  </a:cubicBezTo>
                  <a:cubicBezTo>
                    <a:pt x="192" y="191"/>
                    <a:pt x="192" y="191"/>
                    <a:pt x="192" y="191"/>
                  </a:cubicBezTo>
                  <a:cubicBezTo>
                    <a:pt x="193" y="191"/>
                    <a:pt x="193" y="191"/>
                    <a:pt x="193" y="191"/>
                  </a:cubicBezTo>
                  <a:cubicBezTo>
                    <a:pt x="263" y="191"/>
                    <a:pt x="366" y="166"/>
                    <a:pt x="447" y="97"/>
                  </a:cubicBezTo>
                  <a:lnTo>
                    <a:pt x="447" y="447"/>
                  </a:lnTo>
                  <a:close/>
                  <a:moveTo>
                    <a:pt x="461" y="328"/>
                  </a:moveTo>
                  <a:cubicBezTo>
                    <a:pt x="461" y="220"/>
                    <a:pt x="461" y="220"/>
                    <a:pt x="461" y="220"/>
                  </a:cubicBezTo>
                  <a:cubicBezTo>
                    <a:pt x="474" y="226"/>
                    <a:pt x="484" y="249"/>
                    <a:pt x="484" y="274"/>
                  </a:cubicBezTo>
                  <a:cubicBezTo>
                    <a:pt x="484" y="300"/>
                    <a:pt x="474" y="322"/>
                    <a:pt x="461" y="328"/>
                  </a:cubicBezTo>
                  <a:close/>
                  <a:moveTo>
                    <a:pt x="624" y="277"/>
                  </a:moveTo>
                  <a:cubicBezTo>
                    <a:pt x="623" y="329"/>
                    <a:pt x="604" y="378"/>
                    <a:pt x="569" y="415"/>
                  </a:cubicBezTo>
                  <a:cubicBezTo>
                    <a:pt x="568" y="416"/>
                    <a:pt x="566" y="417"/>
                    <a:pt x="564" y="417"/>
                  </a:cubicBezTo>
                  <a:cubicBezTo>
                    <a:pt x="563" y="417"/>
                    <a:pt x="561" y="417"/>
                    <a:pt x="560" y="415"/>
                  </a:cubicBezTo>
                  <a:cubicBezTo>
                    <a:pt x="557" y="413"/>
                    <a:pt x="557" y="408"/>
                    <a:pt x="559" y="405"/>
                  </a:cubicBezTo>
                  <a:cubicBezTo>
                    <a:pt x="592" y="371"/>
                    <a:pt x="609" y="326"/>
                    <a:pt x="610" y="277"/>
                  </a:cubicBezTo>
                  <a:cubicBezTo>
                    <a:pt x="610" y="228"/>
                    <a:pt x="592" y="182"/>
                    <a:pt x="560" y="148"/>
                  </a:cubicBezTo>
                  <a:cubicBezTo>
                    <a:pt x="557" y="145"/>
                    <a:pt x="557" y="141"/>
                    <a:pt x="560" y="138"/>
                  </a:cubicBezTo>
                  <a:cubicBezTo>
                    <a:pt x="563" y="136"/>
                    <a:pt x="567" y="136"/>
                    <a:pt x="570" y="139"/>
                  </a:cubicBezTo>
                  <a:cubicBezTo>
                    <a:pt x="605" y="175"/>
                    <a:pt x="624" y="224"/>
                    <a:pt x="624" y="277"/>
                  </a:cubicBezTo>
                  <a:close/>
                  <a:moveTo>
                    <a:pt x="703" y="277"/>
                  </a:moveTo>
                  <a:cubicBezTo>
                    <a:pt x="702" y="355"/>
                    <a:pt x="674" y="429"/>
                    <a:pt x="622" y="483"/>
                  </a:cubicBezTo>
                  <a:cubicBezTo>
                    <a:pt x="621" y="485"/>
                    <a:pt x="619" y="485"/>
                    <a:pt x="617" y="485"/>
                  </a:cubicBezTo>
                  <a:cubicBezTo>
                    <a:pt x="615" y="485"/>
                    <a:pt x="613" y="485"/>
                    <a:pt x="612" y="483"/>
                  </a:cubicBezTo>
                  <a:cubicBezTo>
                    <a:pt x="609" y="481"/>
                    <a:pt x="609" y="476"/>
                    <a:pt x="612" y="474"/>
                  </a:cubicBezTo>
                  <a:cubicBezTo>
                    <a:pt x="661" y="422"/>
                    <a:pt x="688" y="352"/>
                    <a:pt x="689" y="277"/>
                  </a:cubicBezTo>
                  <a:cubicBezTo>
                    <a:pt x="689" y="202"/>
                    <a:pt x="662" y="132"/>
                    <a:pt x="613" y="80"/>
                  </a:cubicBezTo>
                  <a:cubicBezTo>
                    <a:pt x="610" y="77"/>
                    <a:pt x="610" y="73"/>
                    <a:pt x="613" y="70"/>
                  </a:cubicBezTo>
                  <a:cubicBezTo>
                    <a:pt x="616" y="68"/>
                    <a:pt x="620" y="68"/>
                    <a:pt x="623" y="71"/>
                  </a:cubicBezTo>
                  <a:cubicBezTo>
                    <a:pt x="674" y="125"/>
                    <a:pt x="703" y="199"/>
                    <a:pt x="703" y="277"/>
                  </a:cubicBezTo>
                  <a:close/>
                  <a:moveTo>
                    <a:pt x="782" y="277"/>
                  </a:moveTo>
                  <a:cubicBezTo>
                    <a:pt x="781" y="382"/>
                    <a:pt x="743" y="479"/>
                    <a:pt x="674" y="551"/>
                  </a:cubicBezTo>
                  <a:cubicBezTo>
                    <a:pt x="673" y="553"/>
                    <a:pt x="671" y="554"/>
                    <a:pt x="669" y="554"/>
                  </a:cubicBezTo>
                  <a:cubicBezTo>
                    <a:pt x="668" y="554"/>
                    <a:pt x="666" y="553"/>
                    <a:pt x="664" y="552"/>
                  </a:cubicBezTo>
                  <a:cubicBezTo>
                    <a:pt x="662" y="549"/>
                    <a:pt x="662" y="544"/>
                    <a:pt x="664" y="542"/>
                  </a:cubicBezTo>
                  <a:cubicBezTo>
                    <a:pt x="731" y="472"/>
                    <a:pt x="767" y="378"/>
                    <a:pt x="768" y="277"/>
                  </a:cubicBezTo>
                  <a:cubicBezTo>
                    <a:pt x="768" y="176"/>
                    <a:pt x="732" y="82"/>
                    <a:pt x="665" y="12"/>
                  </a:cubicBezTo>
                  <a:cubicBezTo>
                    <a:pt x="663" y="10"/>
                    <a:pt x="663" y="5"/>
                    <a:pt x="666" y="2"/>
                  </a:cubicBezTo>
                  <a:cubicBezTo>
                    <a:pt x="669" y="0"/>
                    <a:pt x="673" y="0"/>
                    <a:pt x="676" y="3"/>
                  </a:cubicBezTo>
                  <a:cubicBezTo>
                    <a:pt x="744" y="75"/>
                    <a:pt x="782" y="173"/>
                    <a:pt x="782" y="2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defTabSz="685800" eaLnBrk="0" fontAlgn="base" hangingPunct="0">
                <a:spcBef>
                  <a:spcPct val="0"/>
                </a:spcBef>
                <a:spcAft>
                  <a:spcPct val="0"/>
                </a:spcAft>
              </a:pPr>
              <a:endParaRPr lang="en-CA" sz="1350">
                <a:solidFill>
                  <a:prstClr val="black"/>
                </a:solidFill>
              </a:endParaRPr>
            </a:p>
          </p:txBody>
        </p:sp>
      </p:grpSp>
      <p:sp>
        <p:nvSpPr>
          <p:cNvPr id="62" name="Oval 15"/>
          <p:cNvSpPr>
            <a:spLocks noChangeArrowheads="1"/>
          </p:cNvSpPr>
          <p:nvPr/>
        </p:nvSpPr>
        <p:spPr bwMode="auto">
          <a:xfrm>
            <a:off x="4964906" y="1484203"/>
            <a:ext cx="544116" cy="521494"/>
          </a:xfrm>
          <a:prstGeom prst="ellipse">
            <a:avLst/>
          </a:prstGeom>
          <a:solidFill>
            <a:schemeClr val="accent2">
              <a:lumMod val="60000"/>
              <a:lumOff val="40000"/>
            </a:schemeClr>
          </a:solidFill>
          <a:ln>
            <a:noFill/>
          </a:ln>
        </p:spPr>
        <p:txBody>
          <a:bodyPr lIns="51435" tIns="25718" rIns="51435" bIns="25718"/>
          <a:lstStyle/>
          <a:p>
            <a:pPr defTabSz="685800" eaLnBrk="0" fontAlgn="base" hangingPunct="0">
              <a:spcBef>
                <a:spcPct val="0"/>
              </a:spcBef>
              <a:spcAft>
                <a:spcPct val="0"/>
              </a:spcAft>
              <a:defRPr/>
            </a:pPr>
            <a:endParaRPr lang="en-US" sz="1350">
              <a:solidFill>
                <a:prstClr val="black"/>
              </a:solidFill>
            </a:endParaRPr>
          </a:p>
        </p:txBody>
      </p:sp>
      <p:sp>
        <p:nvSpPr>
          <p:cNvPr id="29715" name="Freeform 34"/>
          <p:cNvSpPr>
            <a:spLocks noEditPoints="1"/>
          </p:cNvSpPr>
          <p:nvPr/>
        </p:nvSpPr>
        <p:spPr bwMode="auto">
          <a:xfrm>
            <a:off x="5061347" y="1572310"/>
            <a:ext cx="398859" cy="283369"/>
          </a:xfrm>
          <a:custGeom>
            <a:avLst/>
            <a:gdLst>
              <a:gd name="T0" fmla="*/ 2147483646 w 486"/>
              <a:gd name="T1" fmla="*/ 2147483646 h 364"/>
              <a:gd name="T2" fmla="*/ 2147483646 w 486"/>
              <a:gd name="T3" fmla="*/ 2147483646 h 364"/>
              <a:gd name="T4" fmla="*/ 2147483646 w 486"/>
              <a:gd name="T5" fmla="*/ 2147483646 h 364"/>
              <a:gd name="T6" fmla="*/ 2147483646 w 486"/>
              <a:gd name="T7" fmla="*/ 2147483646 h 364"/>
              <a:gd name="T8" fmla="*/ 2147483646 w 486"/>
              <a:gd name="T9" fmla="*/ 2147483646 h 364"/>
              <a:gd name="T10" fmla="*/ 2147483646 w 486"/>
              <a:gd name="T11" fmla="*/ 2147483646 h 364"/>
              <a:gd name="T12" fmla="*/ 2147483646 w 486"/>
              <a:gd name="T13" fmla="*/ 2147483646 h 364"/>
              <a:gd name="T14" fmla="*/ 2147483646 w 486"/>
              <a:gd name="T15" fmla="*/ 2147483646 h 364"/>
              <a:gd name="T16" fmla="*/ 2147483646 w 486"/>
              <a:gd name="T17" fmla="*/ 2147483646 h 364"/>
              <a:gd name="T18" fmla="*/ 2147483646 w 486"/>
              <a:gd name="T19" fmla="*/ 2147483646 h 364"/>
              <a:gd name="T20" fmla="*/ 2147483646 w 486"/>
              <a:gd name="T21" fmla="*/ 2147483646 h 364"/>
              <a:gd name="T22" fmla="*/ 2147483646 w 486"/>
              <a:gd name="T23" fmla="*/ 2147483646 h 364"/>
              <a:gd name="T24" fmla="*/ 2147483646 w 486"/>
              <a:gd name="T25" fmla="*/ 2147483646 h 364"/>
              <a:gd name="T26" fmla="*/ 2147483646 w 486"/>
              <a:gd name="T27" fmla="*/ 2147483646 h 364"/>
              <a:gd name="T28" fmla="*/ 2147483646 w 486"/>
              <a:gd name="T29" fmla="*/ 2147483646 h 364"/>
              <a:gd name="T30" fmla="*/ 2147483646 w 486"/>
              <a:gd name="T31" fmla="*/ 2147483646 h 364"/>
              <a:gd name="T32" fmla="*/ 2147483646 w 486"/>
              <a:gd name="T33" fmla="*/ 2147483646 h 364"/>
              <a:gd name="T34" fmla="*/ 2147483646 w 486"/>
              <a:gd name="T35" fmla="*/ 0 h 364"/>
              <a:gd name="T36" fmla="*/ 2147483646 w 486"/>
              <a:gd name="T37" fmla="*/ 2147483646 h 364"/>
              <a:gd name="T38" fmla="*/ 2147483646 w 486"/>
              <a:gd name="T39" fmla="*/ 2147483646 h 364"/>
              <a:gd name="T40" fmla="*/ 2147483646 w 486"/>
              <a:gd name="T41" fmla="*/ 2147483646 h 364"/>
              <a:gd name="T42" fmla="*/ 2147483646 w 486"/>
              <a:gd name="T43" fmla="*/ 2147483646 h 364"/>
              <a:gd name="T44" fmla="*/ 2147483646 w 486"/>
              <a:gd name="T45" fmla="*/ 2147483646 h 364"/>
              <a:gd name="T46" fmla="*/ 2147483646 w 486"/>
              <a:gd name="T47" fmla="*/ 2147483646 h 364"/>
              <a:gd name="T48" fmla="*/ 2147483646 w 486"/>
              <a:gd name="T49" fmla="*/ 2147483646 h 364"/>
              <a:gd name="T50" fmla="*/ 2147483646 w 486"/>
              <a:gd name="T51" fmla="*/ 2147483646 h 364"/>
              <a:gd name="T52" fmla="*/ 2147483646 w 486"/>
              <a:gd name="T53" fmla="*/ 2147483646 h 364"/>
              <a:gd name="T54" fmla="*/ 2147483646 w 486"/>
              <a:gd name="T55" fmla="*/ 2147483646 h 364"/>
              <a:gd name="T56" fmla="*/ 2147483646 w 486"/>
              <a:gd name="T57" fmla="*/ 2147483646 h 364"/>
              <a:gd name="T58" fmla="*/ 2147483646 w 486"/>
              <a:gd name="T59" fmla="*/ 2147483646 h 364"/>
              <a:gd name="T60" fmla="*/ 2147483646 w 486"/>
              <a:gd name="T61" fmla="*/ 2147483646 h 364"/>
              <a:gd name="T62" fmla="*/ 2147483646 w 486"/>
              <a:gd name="T63" fmla="*/ 2147483646 h 364"/>
              <a:gd name="T64" fmla="*/ 2147483646 w 486"/>
              <a:gd name="T65" fmla="*/ 2147483646 h 364"/>
              <a:gd name="T66" fmla="*/ 2147483646 w 486"/>
              <a:gd name="T67" fmla="*/ 2147483646 h 364"/>
              <a:gd name="T68" fmla="*/ 2147483646 w 486"/>
              <a:gd name="T69" fmla="*/ 2147483646 h 364"/>
              <a:gd name="T70" fmla="*/ 2147483646 w 486"/>
              <a:gd name="T71" fmla="*/ 2147483646 h 364"/>
              <a:gd name="T72" fmla="*/ 2147483646 w 486"/>
              <a:gd name="T73" fmla="*/ 2147483646 h 364"/>
              <a:gd name="T74" fmla="*/ 2147483646 w 486"/>
              <a:gd name="T75" fmla="*/ 2147483646 h 364"/>
              <a:gd name="T76" fmla="*/ 2147483646 w 486"/>
              <a:gd name="T77" fmla="*/ 2147483646 h 364"/>
              <a:gd name="T78" fmla="*/ 2147483646 w 486"/>
              <a:gd name="T79" fmla="*/ 2147483646 h 364"/>
              <a:gd name="T80" fmla="*/ 2147483646 w 486"/>
              <a:gd name="T81" fmla="*/ 2147483646 h 364"/>
              <a:gd name="T82" fmla="*/ 2147483646 w 486"/>
              <a:gd name="T83" fmla="*/ 2147483646 h 364"/>
              <a:gd name="T84" fmla="*/ 2147483646 w 486"/>
              <a:gd name="T85" fmla="*/ 2147483646 h 364"/>
              <a:gd name="T86" fmla="*/ 2147483646 w 486"/>
              <a:gd name="T87" fmla="*/ 2147483646 h 364"/>
              <a:gd name="T88" fmla="*/ 2147483646 w 486"/>
              <a:gd name="T89" fmla="*/ 2147483646 h 364"/>
              <a:gd name="T90" fmla="*/ 2147483646 w 486"/>
              <a:gd name="T91" fmla="*/ 2147483646 h 364"/>
              <a:gd name="T92" fmla="*/ 2147483646 w 486"/>
              <a:gd name="T93" fmla="*/ 2147483646 h 3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6" h="364">
                <a:moveTo>
                  <a:pt x="434" y="312"/>
                </a:moveTo>
                <a:cubicBezTo>
                  <a:pt x="423" y="309"/>
                  <a:pt x="419" y="290"/>
                  <a:pt x="419" y="279"/>
                </a:cubicBezTo>
                <a:cubicBezTo>
                  <a:pt x="429" y="267"/>
                  <a:pt x="437" y="250"/>
                  <a:pt x="437" y="232"/>
                </a:cubicBezTo>
                <a:cubicBezTo>
                  <a:pt x="437" y="195"/>
                  <a:pt x="419" y="171"/>
                  <a:pt x="390" y="171"/>
                </a:cubicBezTo>
                <a:cubicBezTo>
                  <a:pt x="362" y="171"/>
                  <a:pt x="344" y="195"/>
                  <a:pt x="344" y="232"/>
                </a:cubicBezTo>
                <a:cubicBezTo>
                  <a:pt x="344" y="251"/>
                  <a:pt x="352" y="268"/>
                  <a:pt x="363" y="279"/>
                </a:cubicBezTo>
                <a:cubicBezTo>
                  <a:pt x="362" y="293"/>
                  <a:pt x="358" y="308"/>
                  <a:pt x="348" y="311"/>
                </a:cubicBezTo>
                <a:cubicBezTo>
                  <a:pt x="304" y="320"/>
                  <a:pt x="295" y="342"/>
                  <a:pt x="295" y="359"/>
                </a:cubicBezTo>
                <a:cubicBezTo>
                  <a:pt x="295" y="362"/>
                  <a:pt x="297" y="364"/>
                  <a:pt x="300" y="364"/>
                </a:cubicBezTo>
                <a:cubicBezTo>
                  <a:pt x="481" y="364"/>
                  <a:pt x="481" y="364"/>
                  <a:pt x="481" y="364"/>
                </a:cubicBezTo>
                <a:cubicBezTo>
                  <a:pt x="483" y="364"/>
                  <a:pt x="486" y="362"/>
                  <a:pt x="486" y="359"/>
                </a:cubicBezTo>
                <a:cubicBezTo>
                  <a:pt x="486" y="343"/>
                  <a:pt x="477" y="321"/>
                  <a:pt x="434" y="312"/>
                </a:cubicBezTo>
                <a:close/>
                <a:moveTo>
                  <a:pt x="354" y="232"/>
                </a:moveTo>
                <a:cubicBezTo>
                  <a:pt x="354" y="185"/>
                  <a:pt x="382" y="181"/>
                  <a:pt x="390" y="181"/>
                </a:cubicBezTo>
                <a:cubicBezTo>
                  <a:pt x="399" y="181"/>
                  <a:pt x="427" y="185"/>
                  <a:pt x="427" y="232"/>
                </a:cubicBezTo>
                <a:cubicBezTo>
                  <a:pt x="427" y="261"/>
                  <a:pt x="408" y="283"/>
                  <a:pt x="390" y="283"/>
                </a:cubicBezTo>
                <a:cubicBezTo>
                  <a:pt x="373" y="283"/>
                  <a:pt x="354" y="261"/>
                  <a:pt x="354" y="232"/>
                </a:cubicBezTo>
                <a:close/>
                <a:moveTo>
                  <a:pt x="305" y="355"/>
                </a:moveTo>
                <a:cubicBezTo>
                  <a:pt x="307" y="338"/>
                  <a:pt x="323" y="326"/>
                  <a:pt x="351" y="320"/>
                </a:cubicBezTo>
                <a:cubicBezTo>
                  <a:pt x="351" y="320"/>
                  <a:pt x="351" y="320"/>
                  <a:pt x="351" y="320"/>
                </a:cubicBezTo>
                <a:cubicBezTo>
                  <a:pt x="364" y="316"/>
                  <a:pt x="370" y="301"/>
                  <a:pt x="372" y="286"/>
                </a:cubicBezTo>
                <a:cubicBezTo>
                  <a:pt x="377" y="290"/>
                  <a:pt x="384" y="292"/>
                  <a:pt x="390" y="292"/>
                </a:cubicBezTo>
                <a:cubicBezTo>
                  <a:pt x="397" y="292"/>
                  <a:pt x="404" y="290"/>
                  <a:pt x="410" y="286"/>
                </a:cubicBezTo>
                <a:cubicBezTo>
                  <a:pt x="412" y="302"/>
                  <a:pt x="418" y="317"/>
                  <a:pt x="431" y="321"/>
                </a:cubicBezTo>
                <a:cubicBezTo>
                  <a:pt x="431" y="321"/>
                  <a:pt x="431" y="321"/>
                  <a:pt x="432" y="321"/>
                </a:cubicBezTo>
                <a:cubicBezTo>
                  <a:pt x="459" y="326"/>
                  <a:pt x="474" y="338"/>
                  <a:pt x="476" y="355"/>
                </a:cubicBezTo>
                <a:lnTo>
                  <a:pt x="305" y="355"/>
                </a:lnTo>
                <a:close/>
                <a:moveTo>
                  <a:pt x="322" y="216"/>
                </a:moveTo>
                <a:cubicBezTo>
                  <a:pt x="323" y="216"/>
                  <a:pt x="323" y="216"/>
                  <a:pt x="324" y="216"/>
                </a:cubicBezTo>
                <a:cubicBezTo>
                  <a:pt x="325" y="216"/>
                  <a:pt x="327" y="216"/>
                  <a:pt x="327" y="215"/>
                </a:cubicBezTo>
                <a:cubicBezTo>
                  <a:pt x="329" y="214"/>
                  <a:pt x="330" y="212"/>
                  <a:pt x="329" y="210"/>
                </a:cubicBezTo>
                <a:cubicBezTo>
                  <a:pt x="329" y="210"/>
                  <a:pt x="322" y="195"/>
                  <a:pt x="321" y="177"/>
                </a:cubicBezTo>
                <a:cubicBezTo>
                  <a:pt x="355" y="168"/>
                  <a:pt x="378" y="140"/>
                  <a:pt x="378" y="108"/>
                </a:cubicBezTo>
                <a:cubicBezTo>
                  <a:pt x="378" y="69"/>
                  <a:pt x="342" y="37"/>
                  <a:pt x="297" y="37"/>
                </a:cubicBezTo>
                <a:cubicBezTo>
                  <a:pt x="290" y="37"/>
                  <a:pt x="283" y="37"/>
                  <a:pt x="277" y="39"/>
                </a:cubicBezTo>
                <a:cubicBezTo>
                  <a:pt x="263" y="15"/>
                  <a:pt x="235" y="0"/>
                  <a:pt x="204" y="0"/>
                </a:cubicBezTo>
                <a:cubicBezTo>
                  <a:pt x="159" y="0"/>
                  <a:pt x="123" y="32"/>
                  <a:pt x="123" y="71"/>
                </a:cubicBezTo>
                <a:cubicBezTo>
                  <a:pt x="123" y="100"/>
                  <a:pt x="142" y="125"/>
                  <a:pt x="171" y="137"/>
                </a:cubicBezTo>
                <a:cubicBezTo>
                  <a:pt x="170" y="163"/>
                  <a:pt x="154" y="183"/>
                  <a:pt x="154" y="183"/>
                </a:cubicBezTo>
                <a:cubicBezTo>
                  <a:pt x="153" y="185"/>
                  <a:pt x="153" y="188"/>
                  <a:pt x="154" y="189"/>
                </a:cubicBezTo>
                <a:cubicBezTo>
                  <a:pt x="156" y="191"/>
                  <a:pt x="158" y="191"/>
                  <a:pt x="160" y="191"/>
                </a:cubicBezTo>
                <a:cubicBezTo>
                  <a:pt x="185" y="179"/>
                  <a:pt x="201" y="164"/>
                  <a:pt x="208" y="143"/>
                </a:cubicBezTo>
                <a:cubicBezTo>
                  <a:pt x="214" y="142"/>
                  <a:pt x="219" y="142"/>
                  <a:pt x="224" y="141"/>
                </a:cubicBezTo>
                <a:cubicBezTo>
                  <a:pt x="237" y="163"/>
                  <a:pt x="261" y="177"/>
                  <a:pt x="289" y="179"/>
                </a:cubicBezTo>
                <a:cubicBezTo>
                  <a:pt x="296" y="193"/>
                  <a:pt x="306" y="205"/>
                  <a:pt x="322" y="216"/>
                </a:cubicBezTo>
                <a:close/>
                <a:moveTo>
                  <a:pt x="293" y="170"/>
                </a:moveTo>
                <a:cubicBezTo>
                  <a:pt x="266" y="169"/>
                  <a:pt x="242" y="155"/>
                  <a:pt x="231" y="133"/>
                </a:cubicBezTo>
                <a:cubicBezTo>
                  <a:pt x="230" y="131"/>
                  <a:pt x="228" y="130"/>
                  <a:pt x="227" y="130"/>
                </a:cubicBezTo>
                <a:cubicBezTo>
                  <a:pt x="226" y="130"/>
                  <a:pt x="226" y="130"/>
                  <a:pt x="225" y="131"/>
                </a:cubicBezTo>
                <a:cubicBezTo>
                  <a:pt x="219" y="132"/>
                  <a:pt x="212" y="133"/>
                  <a:pt x="205" y="133"/>
                </a:cubicBezTo>
                <a:cubicBezTo>
                  <a:pt x="202" y="133"/>
                  <a:pt x="201" y="135"/>
                  <a:pt x="200" y="137"/>
                </a:cubicBezTo>
                <a:cubicBezTo>
                  <a:pt x="200" y="138"/>
                  <a:pt x="200" y="138"/>
                  <a:pt x="200" y="139"/>
                </a:cubicBezTo>
                <a:cubicBezTo>
                  <a:pt x="195" y="154"/>
                  <a:pt x="185" y="165"/>
                  <a:pt x="170" y="175"/>
                </a:cubicBezTo>
                <a:cubicBezTo>
                  <a:pt x="175" y="165"/>
                  <a:pt x="180" y="150"/>
                  <a:pt x="181" y="134"/>
                </a:cubicBezTo>
                <a:cubicBezTo>
                  <a:pt x="181" y="134"/>
                  <a:pt x="181" y="134"/>
                  <a:pt x="181" y="134"/>
                </a:cubicBezTo>
                <a:cubicBezTo>
                  <a:pt x="181" y="132"/>
                  <a:pt x="180" y="130"/>
                  <a:pt x="178" y="129"/>
                </a:cubicBezTo>
                <a:cubicBezTo>
                  <a:pt x="150" y="120"/>
                  <a:pt x="132" y="97"/>
                  <a:pt x="132" y="71"/>
                </a:cubicBezTo>
                <a:cubicBezTo>
                  <a:pt x="132" y="37"/>
                  <a:pt x="164" y="9"/>
                  <a:pt x="204" y="9"/>
                </a:cubicBezTo>
                <a:cubicBezTo>
                  <a:pt x="233" y="9"/>
                  <a:pt x="259" y="24"/>
                  <a:pt x="270" y="47"/>
                </a:cubicBezTo>
                <a:cubicBezTo>
                  <a:pt x="271" y="48"/>
                  <a:pt x="273" y="49"/>
                  <a:pt x="276" y="49"/>
                </a:cubicBezTo>
                <a:cubicBezTo>
                  <a:pt x="282" y="47"/>
                  <a:pt x="290" y="46"/>
                  <a:pt x="297" y="46"/>
                </a:cubicBezTo>
                <a:cubicBezTo>
                  <a:pt x="337" y="46"/>
                  <a:pt x="369" y="74"/>
                  <a:pt x="369" y="108"/>
                </a:cubicBezTo>
                <a:cubicBezTo>
                  <a:pt x="369" y="137"/>
                  <a:pt x="347" y="162"/>
                  <a:pt x="315" y="169"/>
                </a:cubicBezTo>
                <a:cubicBezTo>
                  <a:pt x="313" y="169"/>
                  <a:pt x="311" y="171"/>
                  <a:pt x="311" y="173"/>
                </a:cubicBezTo>
                <a:cubicBezTo>
                  <a:pt x="311" y="183"/>
                  <a:pt x="313" y="191"/>
                  <a:pt x="315" y="198"/>
                </a:cubicBezTo>
                <a:cubicBezTo>
                  <a:pt x="306" y="190"/>
                  <a:pt x="301" y="182"/>
                  <a:pt x="297" y="173"/>
                </a:cubicBezTo>
                <a:cubicBezTo>
                  <a:pt x="296" y="171"/>
                  <a:pt x="295" y="170"/>
                  <a:pt x="293" y="170"/>
                </a:cubicBezTo>
                <a:close/>
                <a:moveTo>
                  <a:pt x="139" y="312"/>
                </a:moveTo>
                <a:cubicBezTo>
                  <a:pt x="128" y="309"/>
                  <a:pt x="124" y="290"/>
                  <a:pt x="124" y="279"/>
                </a:cubicBezTo>
                <a:cubicBezTo>
                  <a:pt x="135" y="267"/>
                  <a:pt x="142" y="250"/>
                  <a:pt x="142" y="232"/>
                </a:cubicBezTo>
                <a:cubicBezTo>
                  <a:pt x="142" y="195"/>
                  <a:pt x="124" y="171"/>
                  <a:pt x="96" y="171"/>
                </a:cubicBezTo>
                <a:cubicBezTo>
                  <a:pt x="67" y="171"/>
                  <a:pt x="49" y="195"/>
                  <a:pt x="49" y="232"/>
                </a:cubicBezTo>
                <a:cubicBezTo>
                  <a:pt x="49" y="251"/>
                  <a:pt x="57" y="268"/>
                  <a:pt x="68" y="279"/>
                </a:cubicBezTo>
                <a:cubicBezTo>
                  <a:pt x="67" y="293"/>
                  <a:pt x="63" y="308"/>
                  <a:pt x="54" y="311"/>
                </a:cubicBezTo>
                <a:cubicBezTo>
                  <a:pt x="10" y="320"/>
                  <a:pt x="0" y="342"/>
                  <a:pt x="0" y="359"/>
                </a:cubicBezTo>
                <a:cubicBezTo>
                  <a:pt x="0" y="362"/>
                  <a:pt x="3" y="364"/>
                  <a:pt x="5" y="364"/>
                </a:cubicBezTo>
                <a:cubicBezTo>
                  <a:pt x="186" y="364"/>
                  <a:pt x="186" y="364"/>
                  <a:pt x="186" y="364"/>
                </a:cubicBezTo>
                <a:cubicBezTo>
                  <a:pt x="189" y="364"/>
                  <a:pt x="191" y="362"/>
                  <a:pt x="191" y="359"/>
                </a:cubicBezTo>
                <a:cubicBezTo>
                  <a:pt x="191" y="343"/>
                  <a:pt x="182" y="321"/>
                  <a:pt x="139" y="312"/>
                </a:cubicBezTo>
                <a:close/>
                <a:moveTo>
                  <a:pt x="59" y="232"/>
                </a:moveTo>
                <a:cubicBezTo>
                  <a:pt x="59" y="185"/>
                  <a:pt x="87" y="181"/>
                  <a:pt x="96" y="181"/>
                </a:cubicBezTo>
                <a:cubicBezTo>
                  <a:pt x="104" y="181"/>
                  <a:pt x="132" y="185"/>
                  <a:pt x="132" y="232"/>
                </a:cubicBezTo>
                <a:cubicBezTo>
                  <a:pt x="132" y="261"/>
                  <a:pt x="113" y="283"/>
                  <a:pt x="96" y="283"/>
                </a:cubicBezTo>
                <a:cubicBezTo>
                  <a:pt x="78" y="283"/>
                  <a:pt x="59" y="261"/>
                  <a:pt x="59" y="232"/>
                </a:cubicBezTo>
                <a:close/>
                <a:moveTo>
                  <a:pt x="10" y="355"/>
                </a:moveTo>
                <a:cubicBezTo>
                  <a:pt x="12" y="338"/>
                  <a:pt x="28" y="326"/>
                  <a:pt x="56" y="320"/>
                </a:cubicBezTo>
                <a:cubicBezTo>
                  <a:pt x="56" y="320"/>
                  <a:pt x="56" y="320"/>
                  <a:pt x="56" y="320"/>
                </a:cubicBezTo>
                <a:cubicBezTo>
                  <a:pt x="69" y="316"/>
                  <a:pt x="75" y="301"/>
                  <a:pt x="77" y="286"/>
                </a:cubicBezTo>
                <a:cubicBezTo>
                  <a:pt x="83" y="290"/>
                  <a:pt x="89" y="292"/>
                  <a:pt x="96" y="292"/>
                </a:cubicBezTo>
                <a:cubicBezTo>
                  <a:pt x="102" y="292"/>
                  <a:pt x="109" y="290"/>
                  <a:pt x="115" y="286"/>
                </a:cubicBezTo>
                <a:cubicBezTo>
                  <a:pt x="117" y="302"/>
                  <a:pt x="123" y="317"/>
                  <a:pt x="136" y="321"/>
                </a:cubicBezTo>
                <a:cubicBezTo>
                  <a:pt x="137" y="321"/>
                  <a:pt x="137" y="321"/>
                  <a:pt x="137" y="321"/>
                </a:cubicBezTo>
                <a:cubicBezTo>
                  <a:pt x="164" y="326"/>
                  <a:pt x="179" y="338"/>
                  <a:pt x="181" y="355"/>
                </a:cubicBezTo>
                <a:lnTo>
                  <a:pt x="10" y="3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defTabSz="685800" eaLnBrk="0" fontAlgn="base" hangingPunct="0">
              <a:spcBef>
                <a:spcPct val="0"/>
              </a:spcBef>
              <a:spcAft>
                <a:spcPct val="0"/>
              </a:spcAft>
            </a:pPr>
            <a:endParaRPr lang="en-CA" sz="1350">
              <a:solidFill>
                <a:prstClr val="black"/>
              </a:solidFill>
            </a:endParaRPr>
          </a:p>
        </p:txBody>
      </p:sp>
      <p:sp>
        <p:nvSpPr>
          <p:cNvPr id="89" name="Oval 45"/>
          <p:cNvSpPr>
            <a:spLocks noChangeArrowheads="1"/>
          </p:cNvSpPr>
          <p:nvPr/>
        </p:nvSpPr>
        <p:spPr bwMode="auto">
          <a:xfrm>
            <a:off x="6993731" y="1704470"/>
            <a:ext cx="252413" cy="507206"/>
          </a:xfrm>
          <a:prstGeom prst="ellipse">
            <a:avLst/>
          </a:prstGeom>
          <a:solidFill>
            <a:schemeClr val="accent4">
              <a:lumMod val="50000"/>
            </a:schemeClr>
          </a:solidFill>
          <a:ln>
            <a:noFill/>
          </a:ln>
        </p:spPr>
        <p:txBody>
          <a:bodyPr lIns="51435" tIns="25718" rIns="51435" bIns="25718"/>
          <a:lstStyle/>
          <a:p>
            <a:pPr defTabSz="685800" eaLnBrk="0" fontAlgn="base" hangingPunct="0">
              <a:spcBef>
                <a:spcPct val="0"/>
              </a:spcBef>
              <a:spcAft>
                <a:spcPct val="0"/>
              </a:spcAft>
              <a:defRPr/>
            </a:pPr>
            <a:endParaRPr lang="en-US" sz="1350">
              <a:solidFill>
                <a:prstClr val="black"/>
              </a:solidFill>
            </a:endParaRPr>
          </a:p>
        </p:txBody>
      </p:sp>
      <p:sp>
        <p:nvSpPr>
          <p:cNvPr id="29717" name="Freeform 122"/>
          <p:cNvSpPr>
            <a:spLocks noEditPoints="1"/>
          </p:cNvSpPr>
          <p:nvPr/>
        </p:nvSpPr>
        <p:spPr bwMode="auto">
          <a:xfrm>
            <a:off x="7005638" y="1828294"/>
            <a:ext cx="235744" cy="273844"/>
          </a:xfrm>
          <a:custGeom>
            <a:avLst/>
            <a:gdLst>
              <a:gd name="T0" fmla="*/ 2147483646 w 629"/>
              <a:gd name="T1" fmla="*/ 2147483646 h 572"/>
              <a:gd name="T2" fmla="*/ 2147483646 w 629"/>
              <a:gd name="T3" fmla="*/ 2147483646 h 572"/>
              <a:gd name="T4" fmla="*/ 2147483646 w 629"/>
              <a:gd name="T5" fmla="*/ 2147483646 h 572"/>
              <a:gd name="T6" fmla="*/ 2147483646 w 629"/>
              <a:gd name="T7" fmla="*/ 2147483646 h 572"/>
              <a:gd name="T8" fmla="*/ 2147483646 w 629"/>
              <a:gd name="T9" fmla="*/ 2147483646 h 572"/>
              <a:gd name="T10" fmla="*/ 2147483646 w 629"/>
              <a:gd name="T11" fmla="*/ 2147483646 h 572"/>
              <a:gd name="T12" fmla="*/ 2147483646 w 629"/>
              <a:gd name="T13" fmla="*/ 2147483646 h 572"/>
              <a:gd name="T14" fmla="*/ 2147483646 w 629"/>
              <a:gd name="T15" fmla="*/ 2147483646 h 572"/>
              <a:gd name="T16" fmla="*/ 2147483646 w 629"/>
              <a:gd name="T17" fmla="*/ 2147483646 h 572"/>
              <a:gd name="T18" fmla="*/ 2147483646 w 629"/>
              <a:gd name="T19" fmla="*/ 2147483646 h 572"/>
              <a:gd name="T20" fmla="*/ 2147483646 w 629"/>
              <a:gd name="T21" fmla="*/ 2147483646 h 572"/>
              <a:gd name="T22" fmla="*/ 2147483646 w 629"/>
              <a:gd name="T23" fmla="*/ 2147483646 h 572"/>
              <a:gd name="T24" fmla="*/ 2147483646 w 629"/>
              <a:gd name="T25" fmla="*/ 2147483646 h 572"/>
              <a:gd name="T26" fmla="*/ 2147483646 w 629"/>
              <a:gd name="T27" fmla="*/ 2147483646 h 572"/>
              <a:gd name="T28" fmla="*/ 2147483646 w 629"/>
              <a:gd name="T29" fmla="*/ 2147483646 h 572"/>
              <a:gd name="T30" fmla="*/ 2147483646 w 629"/>
              <a:gd name="T31" fmla="*/ 2147483646 h 572"/>
              <a:gd name="T32" fmla="*/ 2147483646 w 629"/>
              <a:gd name="T33" fmla="*/ 2147483646 h 572"/>
              <a:gd name="T34" fmla="*/ 2147483646 w 629"/>
              <a:gd name="T35" fmla="*/ 2147483646 h 572"/>
              <a:gd name="T36" fmla="*/ 2147483646 w 629"/>
              <a:gd name="T37" fmla="*/ 2147483646 h 572"/>
              <a:gd name="T38" fmla="*/ 2147483646 w 629"/>
              <a:gd name="T39" fmla="*/ 2147483646 h 572"/>
              <a:gd name="T40" fmla="*/ 2147483646 w 629"/>
              <a:gd name="T41" fmla="*/ 2147483646 h 572"/>
              <a:gd name="T42" fmla="*/ 2147483646 w 629"/>
              <a:gd name="T43" fmla="*/ 2147483646 h 572"/>
              <a:gd name="T44" fmla="*/ 2147483646 w 629"/>
              <a:gd name="T45" fmla="*/ 2147483646 h 572"/>
              <a:gd name="T46" fmla="*/ 2147483646 w 629"/>
              <a:gd name="T47" fmla="*/ 2147483646 h 572"/>
              <a:gd name="T48" fmla="*/ 2147483646 w 629"/>
              <a:gd name="T49" fmla="*/ 2147483646 h 572"/>
              <a:gd name="T50" fmla="*/ 2147483646 w 629"/>
              <a:gd name="T51" fmla="*/ 2147483646 h 572"/>
              <a:gd name="T52" fmla="*/ 2147483646 w 629"/>
              <a:gd name="T53" fmla="*/ 2147483646 h 572"/>
              <a:gd name="T54" fmla="*/ 2147483646 w 629"/>
              <a:gd name="T55" fmla="*/ 2147483646 h 572"/>
              <a:gd name="T56" fmla="*/ 2147483646 w 629"/>
              <a:gd name="T57" fmla="*/ 2147483646 h 572"/>
              <a:gd name="T58" fmla="*/ 2147483646 w 629"/>
              <a:gd name="T59" fmla="*/ 2147483646 h 572"/>
              <a:gd name="T60" fmla="*/ 2147483646 w 629"/>
              <a:gd name="T61" fmla="*/ 2147483646 h 572"/>
              <a:gd name="T62" fmla="*/ 2147483646 w 629"/>
              <a:gd name="T63" fmla="*/ 2147483646 h 572"/>
              <a:gd name="T64" fmla="*/ 2147483646 w 629"/>
              <a:gd name="T65" fmla="*/ 2147483646 h 572"/>
              <a:gd name="T66" fmla="*/ 2147483646 w 629"/>
              <a:gd name="T67" fmla="*/ 2147483646 h 572"/>
              <a:gd name="T68" fmla="*/ 2147483646 w 629"/>
              <a:gd name="T69" fmla="*/ 2147483646 h 572"/>
              <a:gd name="T70" fmla="*/ 2147483646 w 629"/>
              <a:gd name="T71" fmla="*/ 2147483646 h 572"/>
              <a:gd name="T72" fmla="*/ 2147483646 w 629"/>
              <a:gd name="T73" fmla="*/ 2147483646 h 572"/>
              <a:gd name="T74" fmla="*/ 2147483646 w 629"/>
              <a:gd name="T75" fmla="*/ 2147483646 h 572"/>
              <a:gd name="T76" fmla="*/ 2147483646 w 629"/>
              <a:gd name="T77" fmla="*/ 2147483646 h 572"/>
              <a:gd name="T78" fmla="*/ 2147483646 w 629"/>
              <a:gd name="T79" fmla="*/ 2147483646 h 572"/>
              <a:gd name="T80" fmla="*/ 2147483646 w 629"/>
              <a:gd name="T81" fmla="*/ 2147483646 h 572"/>
              <a:gd name="T82" fmla="*/ 2147483646 w 629"/>
              <a:gd name="T83" fmla="*/ 2147483646 h 572"/>
              <a:gd name="T84" fmla="*/ 2147483646 w 629"/>
              <a:gd name="T85" fmla="*/ 2147483646 h 572"/>
              <a:gd name="T86" fmla="*/ 2147483646 w 629"/>
              <a:gd name="T87" fmla="*/ 2147483646 h 572"/>
              <a:gd name="T88" fmla="*/ 2147483646 w 629"/>
              <a:gd name="T89" fmla="*/ 2147483646 h 572"/>
              <a:gd name="T90" fmla="*/ 2147483646 w 629"/>
              <a:gd name="T91" fmla="*/ 2147483646 h 572"/>
              <a:gd name="T92" fmla="*/ 2147483646 w 629"/>
              <a:gd name="T93" fmla="*/ 2147483646 h 572"/>
              <a:gd name="T94" fmla="*/ 2147483646 w 629"/>
              <a:gd name="T95" fmla="*/ 2147483646 h 572"/>
              <a:gd name="T96" fmla="*/ 2147483646 w 629"/>
              <a:gd name="T97" fmla="*/ 2147483646 h 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29" h="572">
                <a:moveTo>
                  <a:pt x="98" y="572"/>
                </a:moveTo>
                <a:cubicBezTo>
                  <a:pt x="93" y="572"/>
                  <a:pt x="87" y="571"/>
                  <a:pt x="83" y="568"/>
                </a:cubicBezTo>
                <a:cubicBezTo>
                  <a:pt x="82" y="566"/>
                  <a:pt x="73" y="557"/>
                  <a:pt x="61" y="546"/>
                </a:cubicBezTo>
                <a:cubicBezTo>
                  <a:pt x="59" y="543"/>
                  <a:pt x="59" y="543"/>
                  <a:pt x="59" y="543"/>
                </a:cubicBezTo>
                <a:cubicBezTo>
                  <a:pt x="59" y="543"/>
                  <a:pt x="9" y="494"/>
                  <a:pt x="6" y="490"/>
                </a:cubicBezTo>
                <a:cubicBezTo>
                  <a:pt x="0" y="484"/>
                  <a:pt x="0" y="466"/>
                  <a:pt x="5" y="460"/>
                </a:cubicBezTo>
                <a:cubicBezTo>
                  <a:pt x="7" y="459"/>
                  <a:pt x="8" y="457"/>
                  <a:pt x="17" y="452"/>
                </a:cubicBezTo>
                <a:cubicBezTo>
                  <a:pt x="34" y="441"/>
                  <a:pt x="70" y="418"/>
                  <a:pt x="90" y="398"/>
                </a:cubicBezTo>
                <a:cubicBezTo>
                  <a:pt x="102" y="385"/>
                  <a:pt x="116" y="370"/>
                  <a:pt x="130" y="354"/>
                </a:cubicBezTo>
                <a:cubicBezTo>
                  <a:pt x="145" y="337"/>
                  <a:pt x="161" y="319"/>
                  <a:pt x="177" y="303"/>
                </a:cubicBezTo>
                <a:cubicBezTo>
                  <a:pt x="185" y="295"/>
                  <a:pt x="196" y="285"/>
                  <a:pt x="209" y="274"/>
                </a:cubicBezTo>
                <a:cubicBezTo>
                  <a:pt x="104" y="168"/>
                  <a:pt x="104" y="168"/>
                  <a:pt x="104" y="168"/>
                </a:cubicBezTo>
                <a:cubicBezTo>
                  <a:pt x="70" y="157"/>
                  <a:pt x="70" y="157"/>
                  <a:pt x="70" y="157"/>
                </a:cubicBezTo>
                <a:cubicBezTo>
                  <a:pt x="69" y="157"/>
                  <a:pt x="67" y="156"/>
                  <a:pt x="66" y="155"/>
                </a:cubicBezTo>
                <a:cubicBezTo>
                  <a:pt x="19" y="89"/>
                  <a:pt x="19" y="89"/>
                  <a:pt x="19" y="89"/>
                </a:cubicBezTo>
                <a:cubicBezTo>
                  <a:pt x="17" y="86"/>
                  <a:pt x="17" y="82"/>
                  <a:pt x="20" y="80"/>
                </a:cubicBezTo>
                <a:cubicBezTo>
                  <a:pt x="57" y="42"/>
                  <a:pt x="57" y="42"/>
                  <a:pt x="57" y="42"/>
                </a:cubicBezTo>
                <a:cubicBezTo>
                  <a:pt x="59" y="40"/>
                  <a:pt x="63" y="40"/>
                  <a:pt x="66" y="42"/>
                </a:cubicBezTo>
                <a:cubicBezTo>
                  <a:pt x="132" y="89"/>
                  <a:pt x="132" y="89"/>
                  <a:pt x="132" y="89"/>
                </a:cubicBezTo>
                <a:cubicBezTo>
                  <a:pt x="133" y="90"/>
                  <a:pt x="134" y="91"/>
                  <a:pt x="135" y="93"/>
                </a:cubicBezTo>
                <a:cubicBezTo>
                  <a:pt x="145" y="127"/>
                  <a:pt x="145" y="127"/>
                  <a:pt x="145" y="127"/>
                </a:cubicBezTo>
                <a:cubicBezTo>
                  <a:pt x="254" y="235"/>
                  <a:pt x="254" y="235"/>
                  <a:pt x="254" y="235"/>
                </a:cubicBezTo>
                <a:cubicBezTo>
                  <a:pt x="267" y="225"/>
                  <a:pt x="276" y="219"/>
                  <a:pt x="282" y="215"/>
                </a:cubicBezTo>
                <a:cubicBezTo>
                  <a:pt x="285" y="213"/>
                  <a:pt x="287" y="212"/>
                  <a:pt x="288" y="211"/>
                </a:cubicBezTo>
                <a:cubicBezTo>
                  <a:pt x="294" y="206"/>
                  <a:pt x="301" y="205"/>
                  <a:pt x="308" y="208"/>
                </a:cubicBezTo>
                <a:cubicBezTo>
                  <a:pt x="313" y="203"/>
                  <a:pt x="313" y="203"/>
                  <a:pt x="313" y="203"/>
                </a:cubicBezTo>
                <a:cubicBezTo>
                  <a:pt x="331" y="185"/>
                  <a:pt x="331" y="185"/>
                  <a:pt x="331" y="185"/>
                </a:cubicBezTo>
                <a:cubicBezTo>
                  <a:pt x="338" y="178"/>
                  <a:pt x="352" y="162"/>
                  <a:pt x="354" y="141"/>
                </a:cubicBezTo>
                <a:cubicBezTo>
                  <a:pt x="357" y="119"/>
                  <a:pt x="348" y="97"/>
                  <a:pt x="326" y="75"/>
                </a:cubicBezTo>
                <a:cubicBezTo>
                  <a:pt x="296" y="45"/>
                  <a:pt x="258" y="43"/>
                  <a:pt x="251" y="43"/>
                </a:cubicBezTo>
                <a:cubicBezTo>
                  <a:pt x="248" y="43"/>
                  <a:pt x="246" y="43"/>
                  <a:pt x="245" y="43"/>
                </a:cubicBezTo>
                <a:cubicBezTo>
                  <a:pt x="237" y="45"/>
                  <a:pt x="229" y="40"/>
                  <a:pt x="227" y="32"/>
                </a:cubicBezTo>
                <a:cubicBezTo>
                  <a:pt x="225" y="25"/>
                  <a:pt x="228" y="19"/>
                  <a:pt x="234" y="16"/>
                </a:cubicBezTo>
                <a:cubicBezTo>
                  <a:pt x="252" y="6"/>
                  <a:pt x="280" y="0"/>
                  <a:pt x="309" y="0"/>
                </a:cubicBezTo>
                <a:cubicBezTo>
                  <a:pt x="355" y="0"/>
                  <a:pt x="423" y="14"/>
                  <a:pt x="489" y="80"/>
                </a:cubicBezTo>
                <a:cubicBezTo>
                  <a:pt x="519" y="110"/>
                  <a:pt x="532" y="127"/>
                  <a:pt x="534" y="140"/>
                </a:cubicBezTo>
                <a:cubicBezTo>
                  <a:pt x="535" y="146"/>
                  <a:pt x="535" y="152"/>
                  <a:pt x="534" y="157"/>
                </a:cubicBezTo>
                <a:cubicBezTo>
                  <a:pt x="533" y="164"/>
                  <a:pt x="533" y="169"/>
                  <a:pt x="536" y="172"/>
                </a:cubicBezTo>
                <a:cubicBezTo>
                  <a:pt x="543" y="179"/>
                  <a:pt x="553" y="181"/>
                  <a:pt x="569" y="179"/>
                </a:cubicBezTo>
                <a:cubicBezTo>
                  <a:pt x="576" y="178"/>
                  <a:pt x="583" y="181"/>
                  <a:pt x="588" y="186"/>
                </a:cubicBezTo>
                <a:cubicBezTo>
                  <a:pt x="621" y="219"/>
                  <a:pt x="621" y="219"/>
                  <a:pt x="621" y="219"/>
                </a:cubicBezTo>
                <a:cubicBezTo>
                  <a:pt x="629" y="227"/>
                  <a:pt x="629" y="240"/>
                  <a:pt x="621" y="249"/>
                </a:cubicBezTo>
                <a:cubicBezTo>
                  <a:pt x="552" y="318"/>
                  <a:pt x="552" y="318"/>
                  <a:pt x="552" y="318"/>
                </a:cubicBezTo>
                <a:cubicBezTo>
                  <a:pt x="548" y="322"/>
                  <a:pt x="543" y="324"/>
                  <a:pt x="537" y="324"/>
                </a:cubicBezTo>
                <a:cubicBezTo>
                  <a:pt x="531" y="324"/>
                  <a:pt x="526" y="322"/>
                  <a:pt x="522" y="318"/>
                </a:cubicBezTo>
                <a:cubicBezTo>
                  <a:pt x="489" y="285"/>
                  <a:pt x="489" y="285"/>
                  <a:pt x="489" y="285"/>
                </a:cubicBezTo>
                <a:cubicBezTo>
                  <a:pt x="484" y="280"/>
                  <a:pt x="482" y="273"/>
                  <a:pt x="484" y="265"/>
                </a:cubicBezTo>
                <a:cubicBezTo>
                  <a:pt x="487" y="247"/>
                  <a:pt x="485" y="235"/>
                  <a:pt x="476" y="227"/>
                </a:cubicBezTo>
                <a:cubicBezTo>
                  <a:pt x="463" y="214"/>
                  <a:pt x="454" y="210"/>
                  <a:pt x="439" y="212"/>
                </a:cubicBezTo>
                <a:cubicBezTo>
                  <a:pt x="424" y="214"/>
                  <a:pt x="398" y="233"/>
                  <a:pt x="365" y="265"/>
                </a:cubicBezTo>
                <a:cubicBezTo>
                  <a:pt x="369" y="272"/>
                  <a:pt x="368" y="279"/>
                  <a:pt x="362" y="285"/>
                </a:cubicBezTo>
                <a:cubicBezTo>
                  <a:pt x="362" y="286"/>
                  <a:pt x="362" y="286"/>
                  <a:pt x="361" y="287"/>
                </a:cubicBezTo>
                <a:cubicBezTo>
                  <a:pt x="360" y="289"/>
                  <a:pt x="358" y="292"/>
                  <a:pt x="354" y="298"/>
                </a:cubicBezTo>
                <a:cubicBezTo>
                  <a:pt x="359" y="300"/>
                  <a:pt x="363" y="302"/>
                  <a:pt x="368" y="303"/>
                </a:cubicBezTo>
                <a:cubicBezTo>
                  <a:pt x="377" y="306"/>
                  <a:pt x="386" y="309"/>
                  <a:pt x="396" y="319"/>
                </a:cubicBezTo>
                <a:cubicBezTo>
                  <a:pt x="532" y="455"/>
                  <a:pt x="532" y="455"/>
                  <a:pt x="532" y="455"/>
                </a:cubicBezTo>
                <a:cubicBezTo>
                  <a:pt x="544" y="467"/>
                  <a:pt x="544" y="487"/>
                  <a:pt x="532" y="499"/>
                </a:cubicBezTo>
                <a:cubicBezTo>
                  <a:pt x="476" y="555"/>
                  <a:pt x="476" y="555"/>
                  <a:pt x="476" y="555"/>
                </a:cubicBezTo>
                <a:cubicBezTo>
                  <a:pt x="470" y="561"/>
                  <a:pt x="463" y="564"/>
                  <a:pt x="454" y="564"/>
                </a:cubicBezTo>
                <a:cubicBezTo>
                  <a:pt x="446" y="564"/>
                  <a:pt x="438" y="561"/>
                  <a:pt x="432" y="555"/>
                </a:cubicBezTo>
                <a:cubicBezTo>
                  <a:pt x="296" y="419"/>
                  <a:pt x="296" y="419"/>
                  <a:pt x="296" y="419"/>
                </a:cubicBezTo>
                <a:cubicBezTo>
                  <a:pt x="287" y="409"/>
                  <a:pt x="284" y="399"/>
                  <a:pt x="281" y="391"/>
                </a:cubicBezTo>
                <a:cubicBezTo>
                  <a:pt x="280" y="389"/>
                  <a:pt x="280" y="388"/>
                  <a:pt x="280" y="387"/>
                </a:cubicBezTo>
                <a:cubicBezTo>
                  <a:pt x="276" y="390"/>
                  <a:pt x="273" y="394"/>
                  <a:pt x="270" y="396"/>
                </a:cubicBezTo>
                <a:cubicBezTo>
                  <a:pt x="254" y="412"/>
                  <a:pt x="243" y="422"/>
                  <a:pt x="231" y="431"/>
                </a:cubicBezTo>
                <a:cubicBezTo>
                  <a:pt x="221" y="440"/>
                  <a:pt x="211" y="448"/>
                  <a:pt x="198" y="461"/>
                </a:cubicBezTo>
                <a:cubicBezTo>
                  <a:pt x="178" y="481"/>
                  <a:pt x="142" y="530"/>
                  <a:pt x="125" y="553"/>
                </a:cubicBezTo>
                <a:cubicBezTo>
                  <a:pt x="116" y="565"/>
                  <a:pt x="114" y="567"/>
                  <a:pt x="113" y="568"/>
                </a:cubicBezTo>
                <a:cubicBezTo>
                  <a:pt x="110" y="571"/>
                  <a:pt x="103" y="572"/>
                  <a:pt x="98" y="572"/>
                </a:cubicBezTo>
                <a:close/>
                <a:moveTo>
                  <a:pt x="93" y="557"/>
                </a:moveTo>
                <a:cubicBezTo>
                  <a:pt x="93" y="558"/>
                  <a:pt x="95" y="558"/>
                  <a:pt x="98" y="558"/>
                </a:cubicBezTo>
                <a:cubicBezTo>
                  <a:pt x="101" y="558"/>
                  <a:pt x="103" y="558"/>
                  <a:pt x="104" y="557"/>
                </a:cubicBezTo>
                <a:cubicBezTo>
                  <a:pt x="105" y="556"/>
                  <a:pt x="109" y="550"/>
                  <a:pt x="113" y="545"/>
                </a:cubicBezTo>
                <a:cubicBezTo>
                  <a:pt x="131" y="521"/>
                  <a:pt x="168" y="471"/>
                  <a:pt x="188" y="451"/>
                </a:cubicBezTo>
                <a:cubicBezTo>
                  <a:pt x="201" y="438"/>
                  <a:pt x="212" y="429"/>
                  <a:pt x="222" y="421"/>
                </a:cubicBezTo>
                <a:cubicBezTo>
                  <a:pt x="233" y="411"/>
                  <a:pt x="245" y="402"/>
                  <a:pt x="261" y="386"/>
                </a:cubicBezTo>
                <a:cubicBezTo>
                  <a:pt x="265" y="382"/>
                  <a:pt x="270" y="376"/>
                  <a:pt x="276" y="369"/>
                </a:cubicBezTo>
                <a:cubicBezTo>
                  <a:pt x="278" y="368"/>
                  <a:pt x="280" y="367"/>
                  <a:pt x="282" y="367"/>
                </a:cubicBezTo>
                <a:cubicBezTo>
                  <a:pt x="285" y="367"/>
                  <a:pt x="287" y="369"/>
                  <a:pt x="288" y="371"/>
                </a:cubicBezTo>
                <a:cubicBezTo>
                  <a:pt x="291" y="376"/>
                  <a:pt x="293" y="381"/>
                  <a:pt x="294" y="387"/>
                </a:cubicBezTo>
                <a:cubicBezTo>
                  <a:pt x="297" y="395"/>
                  <a:pt x="299" y="401"/>
                  <a:pt x="306" y="409"/>
                </a:cubicBezTo>
                <a:cubicBezTo>
                  <a:pt x="442" y="545"/>
                  <a:pt x="442" y="545"/>
                  <a:pt x="442" y="545"/>
                </a:cubicBezTo>
                <a:cubicBezTo>
                  <a:pt x="445" y="548"/>
                  <a:pt x="450" y="550"/>
                  <a:pt x="454" y="550"/>
                </a:cubicBezTo>
                <a:cubicBezTo>
                  <a:pt x="459" y="550"/>
                  <a:pt x="463" y="548"/>
                  <a:pt x="466" y="545"/>
                </a:cubicBezTo>
                <a:cubicBezTo>
                  <a:pt x="522" y="489"/>
                  <a:pt x="522" y="489"/>
                  <a:pt x="522" y="489"/>
                </a:cubicBezTo>
                <a:cubicBezTo>
                  <a:pt x="529" y="482"/>
                  <a:pt x="529" y="471"/>
                  <a:pt x="522" y="465"/>
                </a:cubicBezTo>
                <a:cubicBezTo>
                  <a:pt x="386" y="329"/>
                  <a:pt x="386" y="329"/>
                  <a:pt x="386" y="329"/>
                </a:cubicBezTo>
                <a:cubicBezTo>
                  <a:pt x="379" y="322"/>
                  <a:pt x="372" y="319"/>
                  <a:pt x="364" y="317"/>
                </a:cubicBezTo>
                <a:cubicBezTo>
                  <a:pt x="357" y="314"/>
                  <a:pt x="348" y="312"/>
                  <a:pt x="340" y="305"/>
                </a:cubicBezTo>
                <a:cubicBezTo>
                  <a:pt x="337" y="302"/>
                  <a:pt x="337" y="298"/>
                  <a:pt x="339" y="295"/>
                </a:cubicBezTo>
                <a:cubicBezTo>
                  <a:pt x="345" y="287"/>
                  <a:pt x="348" y="283"/>
                  <a:pt x="349" y="280"/>
                </a:cubicBezTo>
                <a:cubicBezTo>
                  <a:pt x="350" y="279"/>
                  <a:pt x="351" y="278"/>
                  <a:pt x="352" y="276"/>
                </a:cubicBezTo>
                <a:cubicBezTo>
                  <a:pt x="354" y="274"/>
                  <a:pt x="354" y="272"/>
                  <a:pt x="351" y="270"/>
                </a:cubicBezTo>
                <a:cubicBezTo>
                  <a:pt x="351" y="269"/>
                  <a:pt x="351" y="269"/>
                  <a:pt x="351" y="269"/>
                </a:cubicBezTo>
                <a:cubicBezTo>
                  <a:pt x="351" y="269"/>
                  <a:pt x="351" y="269"/>
                  <a:pt x="351" y="269"/>
                </a:cubicBezTo>
                <a:cubicBezTo>
                  <a:pt x="348" y="266"/>
                  <a:pt x="348" y="262"/>
                  <a:pt x="351" y="259"/>
                </a:cubicBezTo>
                <a:cubicBezTo>
                  <a:pt x="377" y="233"/>
                  <a:pt x="414" y="201"/>
                  <a:pt x="437" y="198"/>
                </a:cubicBezTo>
                <a:cubicBezTo>
                  <a:pt x="460" y="196"/>
                  <a:pt x="473" y="204"/>
                  <a:pt x="486" y="217"/>
                </a:cubicBezTo>
                <a:cubicBezTo>
                  <a:pt x="498" y="228"/>
                  <a:pt x="502" y="245"/>
                  <a:pt x="497" y="267"/>
                </a:cubicBezTo>
                <a:cubicBezTo>
                  <a:pt x="497" y="269"/>
                  <a:pt x="497" y="273"/>
                  <a:pt x="499" y="275"/>
                </a:cubicBezTo>
                <a:cubicBezTo>
                  <a:pt x="532" y="308"/>
                  <a:pt x="532" y="308"/>
                  <a:pt x="532" y="308"/>
                </a:cubicBezTo>
                <a:cubicBezTo>
                  <a:pt x="535" y="310"/>
                  <a:pt x="539" y="310"/>
                  <a:pt x="542" y="308"/>
                </a:cubicBezTo>
                <a:cubicBezTo>
                  <a:pt x="611" y="239"/>
                  <a:pt x="611" y="239"/>
                  <a:pt x="611" y="239"/>
                </a:cubicBezTo>
                <a:cubicBezTo>
                  <a:pt x="614" y="236"/>
                  <a:pt x="614" y="232"/>
                  <a:pt x="611" y="229"/>
                </a:cubicBezTo>
                <a:cubicBezTo>
                  <a:pt x="578" y="196"/>
                  <a:pt x="578" y="196"/>
                  <a:pt x="578" y="196"/>
                </a:cubicBezTo>
                <a:cubicBezTo>
                  <a:pt x="576" y="194"/>
                  <a:pt x="573" y="193"/>
                  <a:pt x="570" y="193"/>
                </a:cubicBezTo>
                <a:cubicBezTo>
                  <a:pt x="566" y="194"/>
                  <a:pt x="563" y="194"/>
                  <a:pt x="559" y="194"/>
                </a:cubicBezTo>
                <a:cubicBezTo>
                  <a:pt x="545" y="194"/>
                  <a:pt x="534" y="190"/>
                  <a:pt x="526" y="182"/>
                </a:cubicBezTo>
                <a:cubicBezTo>
                  <a:pt x="518" y="174"/>
                  <a:pt x="519" y="164"/>
                  <a:pt x="520" y="155"/>
                </a:cubicBezTo>
                <a:cubicBezTo>
                  <a:pt x="521" y="151"/>
                  <a:pt x="521" y="146"/>
                  <a:pt x="520" y="142"/>
                </a:cubicBezTo>
                <a:cubicBezTo>
                  <a:pt x="518" y="129"/>
                  <a:pt x="490" y="101"/>
                  <a:pt x="479" y="90"/>
                </a:cubicBezTo>
                <a:cubicBezTo>
                  <a:pt x="417" y="27"/>
                  <a:pt x="352" y="14"/>
                  <a:pt x="309" y="14"/>
                </a:cubicBezTo>
                <a:cubicBezTo>
                  <a:pt x="278" y="14"/>
                  <a:pt x="253" y="21"/>
                  <a:pt x="240" y="28"/>
                </a:cubicBezTo>
                <a:cubicBezTo>
                  <a:pt x="240" y="28"/>
                  <a:pt x="240" y="29"/>
                  <a:pt x="241" y="29"/>
                </a:cubicBezTo>
                <a:cubicBezTo>
                  <a:pt x="241" y="30"/>
                  <a:pt x="241" y="30"/>
                  <a:pt x="242" y="30"/>
                </a:cubicBezTo>
                <a:cubicBezTo>
                  <a:pt x="244" y="29"/>
                  <a:pt x="247" y="29"/>
                  <a:pt x="251" y="29"/>
                </a:cubicBezTo>
                <a:cubicBezTo>
                  <a:pt x="259" y="29"/>
                  <a:pt x="302" y="31"/>
                  <a:pt x="336" y="65"/>
                </a:cubicBezTo>
                <a:cubicBezTo>
                  <a:pt x="361" y="90"/>
                  <a:pt x="372" y="116"/>
                  <a:pt x="368" y="143"/>
                </a:cubicBezTo>
                <a:cubicBezTo>
                  <a:pt x="365" y="168"/>
                  <a:pt x="350" y="186"/>
                  <a:pt x="341" y="195"/>
                </a:cubicBezTo>
                <a:cubicBezTo>
                  <a:pt x="323" y="213"/>
                  <a:pt x="323" y="213"/>
                  <a:pt x="323" y="213"/>
                </a:cubicBezTo>
                <a:cubicBezTo>
                  <a:pt x="313" y="222"/>
                  <a:pt x="313" y="222"/>
                  <a:pt x="313" y="222"/>
                </a:cubicBezTo>
                <a:cubicBezTo>
                  <a:pt x="310" y="224"/>
                  <a:pt x="306" y="224"/>
                  <a:pt x="303" y="222"/>
                </a:cubicBezTo>
                <a:cubicBezTo>
                  <a:pt x="302" y="221"/>
                  <a:pt x="301" y="220"/>
                  <a:pt x="300" y="220"/>
                </a:cubicBezTo>
                <a:cubicBezTo>
                  <a:pt x="299" y="220"/>
                  <a:pt x="298" y="220"/>
                  <a:pt x="297" y="222"/>
                </a:cubicBezTo>
                <a:cubicBezTo>
                  <a:pt x="296" y="223"/>
                  <a:pt x="293" y="224"/>
                  <a:pt x="290" y="227"/>
                </a:cubicBezTo>
                <a:cubicBezTo>
                  <a:pt x="283" y="231"/>
                  <a:pt x="273" y="238"/>
                  <a:pt x="258" y="250"/>
                </a:cubicBezTo>
                <a:cubicBezTo>
                  <a:pt x="255" y="252"/>
                  <a:pt x="251" y="252"/>
                  <a:pt x="249" y="249"/>
                </a:cubicBezTo>
                <a:cubicBezTo>
                  <a:pt x="134" y="135"/>
                  <a:pt x="134" y="135"/>
                  <a:pt x="134" y="135"/>
                </a:cubicBezTo>
                <a:cubicBezTo>
                  <a:pt x="134" y="134"/>
                  <a:pt x="133" y="133"/>
                  <a:pt x="133" y="132"/>
                </a:cubicBezTo>
                <a:cubicBezTo>
                  <a:pt x="122" y="99"/>
                  <a:pt x="122" y="99"/>
                  <a:pt x="122" y="99"/>
                </a:cubicBezTo>
                <a:cubicBezTo>
                  <a:pt x="63" y="57"/>
                  <a:pt x="63" y="57"/>
                  <a:pt x="63" y="57"/>
                </a:cubicBezTo>
                <a:cubicBezTo>
                  <a:pt x="34" y="85"/>
                  <a:pt x="34" y="85"/>
                  <a:pt x="34" y="85"/>
                </a:cubicBezTo>
                <a:cubicBezTo>
                  <a:pt x="76" y="145"/>
                  <a:pt x="76" y="145"/>
                  <a:pt x="76" y="145"/>
                </a:cubicBezTo>
                <a:cubicBezTo>
                  <a:pt x="110" y="155"/>
                  <a:pt x="110" y="155"/>
                  <a:pt x="110" y="155"/>
                </a:cubicBezTo>
                <a:cubicBezTo>
                  <a:pt x="111" y="156"/>
                  <a:pt x="112" y="156"/>
                  <a:pt x="113" y="157"/>
                </a:cubicBezTo>
                <a:cubicBezTo>
                  <a:pt x="225" y="269"/>
                  <a:pt x="225" y="269"/>
                  <a:pt x="225" y="269"/>
                </a:cubicBezTo>
                <a:cubicBezTo>
                  <a:pt x="226" y="271"/>
                  <a:pt x="227" y="273"/>
                  <a:pt x="227" y="275"/>
                </a:cubicBezTo>
                <a:cubicBezTo>
                  <a:pt x="227" y="277"/>
                  <a:pt x="226" y="278"/>
                  <a:pt x="224" y="280"/>
                </a:cubicBezTo>
                <a:cubicBezTo>
                  <a:pt x="208" y="293"/>
                  <a:pt x="195" y="304"/>
                  <a:pt x="187" y="313"/>
                </a:cubicBezTo>
                <a:cubicBezTo>
                  <a:pt x="171" y="328"/>
                  <a:pt x="156" y="346"/>
                  <a:pt x="141" y="363"/>
                </a:cubicBezTo>
                <a:cubicBezTo>
                  <a:pt x="126" y="379"/>
                  <a:pt x="113" y="395"/>
                  <a:pt x="100" y="408"/>
                </a:cubicBezTo>
                <a:cubicBezTo>
                  <a:pt x="79" y="428"/>
                  <a:pt x="42" y="452"/>
                  <a:pt x="24" y="464"/>
                </a:cubicBezTo>
                <a:cubicBezTo>
                  <a:pt x="21" y="466"/>
                  <a:pt x="17" y="468"/>
                  <a:pt x="16" y="469"/>
                </a:cubicBezTo>
                <a:cubicBezTo>
                  <a:pt x="15" y="472"/>
                  <a:pt x="15" y="479"/>
                  <a:pt x="16" y="481"/>
                </a:cubicBezTo>
                <a:cubicBezTo>
                  <a:pt x="21" y="486"/>
                  <a:pt x="68" y="533"/>
                  <a:pt x="68" y="533"/>
                </a:cubicBezTo>
                <a:cubicBezTo>
                  <a:pt x="71" y="536"/>
                  <a:pt x="71" y="536"/>
                  <a:pt x="71" y="536"/>
                </a:cubicBezTo>
                <a:cubicBezTo>
                  <a:pt x="82" y="546"/>
                  <a:pt x="90" y="555"/>
                  <a:pt x="93" y="5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defTabSz="685800" eaLnBrk="0" fontAlgn="base" hangingPunct="0">
              <a:spcBef>
                <a:spcPct val="0"/>
              </a:spcBef>
              <a:spcAft>
                <a:spcPct val="0"/>
              </a:spcAft>
            </a:pPr>
            <a:endParaRPr lang="en-CA" sz="1350">
              <a:solidFill>
                <a:prstClr val="black"/>
              </a:solidFill>
            </a:endParaRPr>
          </a:p>
        </p:txBody>
      </p:sp>
      <p:sp>
        <p:nvSpPr>
          <p:cNvPr id="29718" name="Oval 6"/>
          <p:cNvSpPr>
            <a:spLocks noChangeArrowheads="1"/>
          </p:cNvSpPr>
          <p:nvPr/>
        </p:nvSpPr>
        <p:spPr bwMode="auto">
          <a:xfrm>
            <a:off x="8448675" y="2005697"/>
            <a:ext cx="350044" cy="332185"/>
          </a:xfrm>
          <a:prstGeom prst="ellipse">
            <a:avLst/>
          </a:prstGeom>
          <a:solidFill>
            <a:srgbClr val="FFC000"/>
          </a:solidFill>
          <a:ln w="9525">
            <a:solidFill>
              <a:schemeClr val="bg1"/>
            </a:solidFill>
            <a:round/>
            <a:headEnd/>
            <a:tailEnd/>
          </a:ln>
        </p:spPr>
        <p:txBody>
          <a:bodyPr lIns="51435" tIns="25718" rIns="51435" bIns="2571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0" fontAlgn="base" hangingPunct="0">
              <a:spcBef>
                <a:spcPct val="0"/>
              </a:spcBef>
              <a:spcAft>
                <a:spcPct val="0"/>
              </a:spcAft>
            </a:pPr>
            <a:endParaRPr lang="en-US" altLang="en-US" sz="1350">
              <a:solidFill>
                <a:prstClr val="black"/>
              </a:solidFill>
            </a:endParaRPr>
          </a:p>
        </p:txBody>
      </p:sp>
      <p:sp>
        <p:nvSpPr>
          <p:cNvPr id="29719" name="Freeform 85"/>
          <p:cNvSpPr>
            <a:spLocks noEditPoints="1"/>
          </p:cNvSpPr>
          <p:nvPr/>
        </p:nvSpPr>
        <p:spPr bwMode="auto">
          <a:xfrm>
            <a:off x="8557023" y="2066419"/>
            <a:ext cx="140494" cy="216694"/>
          </a:xfrm>
          <a:custGeom>
            <a:avLst/>
            <a:gdLst>
              <a:gd name="T0" fmla="*/ 2147483646 w 426"/>
              <a:gd name="T1" fmla="*/ 2147483646 h 658"/>
              <a:gd name="T2" fmla="*/ 2147483646 w 426"/>
              <a:gd name="T3" fmla="*/ 0 h 658"/>
              <a:gd name="T4" fmla="*/ 0 w 426"/>
              <a:gd name="T5" fmla="*/ 2147483646 h 658"/>
              <a:gd name="T6" fmla="*/ 0 w 426"/>
              <a:gd name="T7" fmla="*/ 2147483646 h 658"/>
              <a:gd name="T8" fmla="*/ 0 w 426"/>
              <a:gd name="T9" fmla="*/ 2147483646 h 658"/>
              <a:gd name="T10" fmla="*/ 0 w 426"/>
              <a:gd name="T11" fmla="*/ 2147483646 h 658"/>
              <a:gd name="T12" fmla="*/ 0 w 426"/>
              <a:gd name="T13" fmla="*/ 2147483646 h 658"/>
              <a:gd name="T14" fmla="*/ 2147483646 w 426"/>
              <a:gd name="T15" fmla="*/ 2147483646 h 658"/>
              <a:gd name="T16" fmla="*/ 2147483646 w 426"/>
              <a:gd name="T17" fmla="*/ 2147483646 h 658"/>
              <a:gd name="T18" fmla="*/ 2147483646 w 426"/>
              <a:gd name="T19" fmla="*/ 2147483646 h 658"/>
              <a:gd name="T20" fmla="*/ 2147483646 w 426"/>
              <a:gd name="T21" fmla="*/ 2147483646 h 658"/>
              <a:gd name="T22" fmla="*/ 2147483646 w 426"/>
              <a:gd name="T23" fmla="*/ 2147483646 h 658"/>
              <a:gd name="T24" fmla="*/ 2147483646 w 426"/>
              <a:gd name="T25" fmla="*/ 2147483646 h 658"/>
              <a:gd name="T26" fmla="*/ 2147483646 w 426"/>
              <a:gd name="T27" fmla="*/ 2147483646 h 658"/>
              <a:gd name="T28" fmla="*/ 2147483646 w 426"/>
              <a:gd name="T29" fmla="*/ 2147483646 h 658"/>
              <a:gd name="T30" fmla="*/ 2147483646 w 426"/>
              <a:gd name="T31" fmla="*/ 2147483646 h 658"/>
              <a:gd name="T32" fmla="*/ 2147483646 w 426"/>
              <a:gd name="T33" fmla="*/ 2147483646 h 658"/>
              <a:gd name="T34" fmla="*/ 2147483646 w 426"/>
              <a:gd name="T35" fmla="*/ 2147483646 h 658"/>
              <a:gd name="T36" fmla="*/ 2147483646 w 426"/>
              <a:gd name="T37" fmla="*/ 2147483646 h 658"/>
              <a:gd name="T38" fmla="*/ 2147483646 w 426"/>
              <a:gd name="T39" fmla="*/ 2147483646 h 658"/>
              <a:gd name="T40" fmla="*/ 2147483646 w 426"/>
              <a:gd name="T41" fmla="*/ 2147483646 h 658"/>
              <a:gd name="T42" fmla="*/ 2147483646 w 426"/>
              <a:gd name="T43" fmla="*/ 2147483646 h 658"/>
              <a:gd name="T44" fmla="*/ 2147483646 w 426"/>
              <a:gd name="T45" fmla="*/ 2147483646 h 658"/>
              <a:gd name="T46" fmla="*/ 2147483646 w 426"/>
              <a:gd name="T47" fmla="*/ 2147483646 h 658"/>
              <a:gd name="T48" fmla="*/ 2147483646 w 426"/>
              <a:gd name="T49" fmla="*/ 2147483646 h 658"/>
              <a:gd name="T50" fmla="*/ 2147483646 w 426"/>
              <a:gd name="T51" fmla="*/ 2147483646 h 658"/>
              <a:gd name="T52" fmla="*/ 2147483646 w 426"/>
              <a:gd name="T53" fmla="*/ 2147483646 h 658"/>
              <a:gd name="T54" fmla="*/ 2147483646 w 426"/>
              <a:gd name="T55" fmla="*/ 2147483646 h 658"/>
              <a:gd name="T56" fmla="*/ 2147483646 w 426"/>
              <a:gd name="T57" fmla="*/ 2147483646 h 658"/>
              <a:gd name="T58" fmla="*/ 2147483646 w 426"/>
              <a:gd name="T59" fmla="*/ 2147483646 h 658"/>
              <a:gd name="T60" fmla="*/ 2147483646 w 426"/>
              <a:gd name="T61" fmla="*/ 2147483646 h 658"/>
              <a:gd name="T62" fmla="*/ 2147483646 w 426"/>
              <a:gd name="T63" fmla="*/ 2147483646 h 658"/>
              <a:gd name="T64" fmla="*/ 2147483646 w 426"/>
              <a:gd name="T65" fmla="*/ 0 h 658"/>
              <a:gd name="T66" fmla="*/ 2147483646 w 426"/>
              <a:gd name="T67" fmla="*/ 2147483646 h 658"/>
              <a:gd name="T68" fmla="*/ 2147483646 w 426"/>
              <a:gd name="T69" fmla="*/ 2147483646 h 658"/>
              <a:gd name="T70" fmla="*/ 2147483646 w 426"/>
              <a:gd name="T71" fmla="*/ 2147483646 h 658"/>
              <a:gd name="T72" fmla="*/ 2147483646 w 426"/>
              <a:gd name="T73" fmla="*/ 0 h 658"/>
              <a:gd name="T74" fmla="*/ 2147483646 w 426"/>
              <a:gd name="T75" fmla="*/ 2147483646 h 658"/>
              <a:gd name="T76" fmla="*/ 2147483646 w 426"/>
              <a:gd name="T77" fmla="*/ 2147483646 h 658"/>
              <a:gd name="T78" fmla="*/ 2147483646 w 426"/>
              <a:gd name="T79" fmla="*/ 2147483646 h 658"/>
              <a:gd name="T80" fmla="*/ 2147483646 w 426"/>
              <a:gd name="T81" fmla="*/ 2147483646 h 658"/>
              <a:gd name="T82" fmla="*/ 2147483646 w 426"/>
              <a:gd name="T83" fmla="*/ 2147483646 h 658"/>
              <a:gd name="T84" fmla="*/ 2147483646 w 426"/>
              <a:gd name="T85" fmla="*/ 2147483646 h 658"/>
              <a:gd name="T86" fmla="*/ 2147483646 w 426"/>
              <a:gd name="T87" fmla="*/ 2147483646 h 658"/>
              <a:gd name="T88" fmla="*/ 2147483646 w 426"/>
              <a:gd name="T89" fmla="*/ 2147483646 h 658"/>
              <a:gd name="T90" fmla="*/ 2147483646 w 426"/>
              <a:gd name="T91" fmla="*/ 2147483646 h 658"/>
              <a:gd name="T92" fmla="*/ 2147483646 w 426"/>
              <a:gd name="T93" fmla="*/ 2147483646 h 658"/>
              <a:gd name="T94" fmla="*/ 2147483646 w 426"/>
              <a:gd name="T95" fmla="*/ 2147483646 h 658"/>
              <a:gd name="T96" fmla="*/ 2147483646 w 426"/>
              <a:gd name="T97" fmla="*/ 2147483646 h 658"/>
              <a:gd name="T98" fmla="*/ 2147483646 w 426"/>
              <a:gd name="T99" fmla="*/ 2147483646 h 658"/>
              <a:gd name="T100" fmla="*/ 2147483646 w 426"/>
              <a:gd name="T101" fmla="*/ 2147483646 h 658"/>
              <a:gd name="T102" fmla="*/ 2147483646 w 426"/>
              <a:gd name="T103" fmla="*/ 2147483646 h 658"/>
              <a:gd name="T104" fmla="*/ 2147483646 w 426"/>
              <a:gd name="T105" fmla="*/ 2147483646 h 658"/>
              <a:gd name="T106" fmla="*/ 2147483646 w 426"/>
              <a:gd name="T107" fmla="*/ 2147483646 h 658"/>
              <a:gd name="T108" fmla="*/ 2147483646 w 426"/>
              <a:gd name="T109" fmla="*/ 2147483646 h 658"/>
              <a:gd name="T110" fmla="*/ 2147483646 w 426"/>
              <a:gd name="T111" fmla="*/ 2147483646 h 658"/>
              <a:gd name="T112" fmla="*/ 2147483646 w 426"/>
              <a:gd name="T113" fmla="*/ 2147483646 h 658"/>
              <a:gd name="T114" fmla="*/ 2147483646 w 426"/>
              <a:gd name="T115" fmla="*/ 2147483646 h 658"/>
              <a:gd name="T116" fmla="*/ 2147483646 w 426"/>
              <a:gd name="T117" fmla="*/ 2147483646 h 6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6" h="658">
                <a:moveTo>
                  <a:pt x="151" y="519"/>
                </a:moveTo>
                <a:cubicBezTo>
                  <a:pt x="151" y="519"/>
                  <a:pt x="151" y="519"/>
                  <a:pt x="151" y="519"/>
                </a:cubicBezTo>
                <a:cubicBezTo>
                  <a:pt x="151" y="41"/>
                  <a:pt x="151" y="41"/>
                  <a:pt x="151" y="41"/>
                </a:cubicBezTo>
                <a:cubicBezTo>
                  <a:pt x="151" y="19"/>
                  <a:pt x="132" y="0"/>
                  <a:pt x="110" y="0"/>
                </a:cubicBezTo>
                <a:cubicBezTo>
                  <a:pt x="41" y="0"/>
                  <a:pt x="41" y="0"/>
                  <a:pt x="41" y="0"/>
                </a:cubicBezTo>
                <a:cubicBezTo>
                  <a:pt x="18" y="0"/>
                  <a:pt x="0" y="19"/>
                  <a:pt x="0" y="41"/>
                </a:cubicBezTo>
                <a:cubicBezTo>
                  <a:pt x="0" y="519"/>
                  <a:pt x="0" y="519"/>
                  <a:pt x="0" y="519"/>
                </a:cubicBezTo>
                <a:cubicBezTo>
                  <a:pt x="0" y="519"/>
                  <a:pt x="0" y="519"/>
                  <a:pt x="0" y="519"/>
                </a:cubicBezTo>
                <a:cubicBezTo>
                  <a:pt x="0" y="519"/>
                  <a:pt x="0" y="519"/>
                  <a:pt x="0" y="519"/>
                </a:cubicBezTo>
                <a:cubicBezTo>
                  <a:pt x="0" y="519"/>
                  <a:pt x="0" y="520"/>
                  <a:pt x="0" y="520"/>
                </a:cubicBezTo>
                <a:cubicBezTo>
                  <a:pt x="0" y="520"/>
                  <a:pt x="0" y="520"/>
                  <a:pt x="0" y="521"/>
                </a:cubicBezTo>
                <a:cubicBezTo>
                  <a:pt x="0" y="521"/>
                  <a:pt x="0" y="521"/>
                  <a:pt x="0" y="521"/>
                </a:cubicBezTo>
                <a:cubicBezTo>
                  <a:pt x="0" y="522"/>
                  <a:pt x="0" y="522"/>
                  <a:pt x="0" y="522"/>
                </a:cubicBezTo>
                <a:cubicBezTo>
                  <a:pt x="0" y="522"/>
                  <a:pt x="0" y="523"/>
                  <a:pt x="0" y="523"/>
                </a:cubicBezTo>
                <a:cubicBezTo>
                  <a:pt x="69" y="654"/>
                  <a:pt x="69" y="654"/>
                  <a:pt x="69" y="654"/>
                </a:cubicBezTo>
                <a:cubicBezTo>
                  <a:pt x="70" y="657"/>
                  <a:pt x="73" y="658"/>
                  <a:pt x="75" y="658"/>
                </a:cubicBezTo>
                <a:cubicBezTo>
                  <a:pt x="78" y="658"/>
                  <a:pt x="80" y="657"/>
                  <a:pt x="81" y="654"/>
                </a:cubicBezTo>
                <a:cubicBezTo>
                  <a:pt x="150" y="523"/>
                  <a:pt x="150" y="523"/>
                  <a:pt x="150" y="523"/>
                </a:cubicBezTo>
                <a:cubicBezTo>
                  <a:pt x="150" y="523"/>
                  <a:pt x="150" y="523"/>
                  <a:pt x="150" y="522"/>
                </a:cubicBezTo>
                <a:cubicBezTo>
                  <a:pt x="150" y="522"/>
                  <a:pt x="150" y="522"/>
                  <a:pt x="150" y="522"/>
                </a:cubicBezTo>
                <a:cubicBezTo>
                  <a:pt x="151" y="522"/>
                  <a:pt x="151" y="522"/>
                  <a:pt x="151" y="521"/>
                </a:cubicBezTo>
                <a:cubicBezTo>
                  <a:pt x="151" y="521"/>
                  <a:pt x="151" y="521"/>
                  <a:pt x="151" y="521"/>
                </a:cubicBezTo>
                <a:cubicBezTo>
                  <a:pt x="151" y="520"/>
                  <a:pt x="151" y="520"/>
                  <a:pt x="151" y="519"/>
                </a:cubicBezTo>
                <a:close/>
                <a:moveTo>
                  <a:pt x="93" y="603"/>
                </a:moveTo>
                <a:cubicBezTo>
                  <a:pt x="58" y="603"/>
                  <a:pt x="58" y="603"/>
                  <a:pt x="58" y="603"/>
                </a:cubicBezTo>
                <a:cubicBezTo>
                  <a:pt x="20" y="531"/>
                  <a:pt x="20" y="531"/>
                  <a:pt x="20" y="531"/>
                </a:cubicBezTo>
                <a:cubicBezTo>
                  <a:pt x="25" y="531"/>
                  <a:pt x="29" y="532"/>
                  <a:pt x="34" y="532"/>
                </a:cubicBezTo>
                <a:cubicBezTo>
                  <a:pt x="39" y="532"/>
                  <a:pt x="44" y="531"/>
                  <a:pt x="49" y="531"/>
                </a:cubicBezTo>
                <a:cubicBezTo>
                  <a:pt x="49" y="531"/>
                  <a:pt x="50" y="531"/>
                  <a:pt x="50" y="531"/>
                </a:cubicBezTo>
                <a:cubicBezTo>
                  <a:pt x="51" y="531"/>
                  <a:pt x="53" y="530"/>
                  <a:pt x="53" y="530"/>
                </a:cubicBezTo>
                <a:cubicBezTo>
                  <a:pt x="60" y="529"/>
                  <a:pt x="67" y="527"/>
                  <a:pt x="74" y="526"/>
                </a:cubicBezTo>
                <a:cubicBezTo>
                  <a:pt x="94" y="521"/>
                  <a:pt x="114" y="517"/>
                  <a:pt x="134" y="523"/>
                </a:cubicBezTo>
                <a:lnTo>
                  <a:pt x="93" y="603"/>
                </a:lnTo>
                <a:close/>
                <a:moveTo>
                  <a:pt x="137" y="158"/>
                </a:moveTo>
                <a:cubicBezTo>
                  <a:pt x="14" y="158"/>
                  <a:pt x="14" y="158"/>
                  <a:pt x="14" y="158"/>
                </a:cubicBezTo>
                <a:cubicBezTo>
                  <a:pt x="14" y="100"/>
                  <a:pt x="14" y="100"/>
                  <a:pt x="14" y="100"/>
                </a:cubicBezTo>
                <a:cubicBezTo>
                  <a:pt x="137" y="100"/>
                  <a:pt x="137" y="100"/>
                  <a:pt x="137" y="100"/>
                </a:cubicBezTo>
                <a:lnTo>
                  <a:pt x="137" y="158"/>
                </a:lnTo>
                <a:close/>
                <a:moveTo>
                  <a:pt x="71" y="512"/>
                </a:moveTo>
                <a:cubicBezTo>
                  <a:pt x="66" y="513"/>
                  <a:pt x="62" y="514"/>
                  <a:pt x="57" y="515"/>
                </a:cubicBezTo>
                <a:cubicBezTo>
                  <a:pt x="57" y="172"/>
                  <a:pt x="57" y="172"/>
                  <a:pt x="57" y="172"/>
                </a:cubicBezTo>
                <a:cubicBezTo>
                  <a:pt x="94" y="172"/>
                  <a:pt x="94" y="172"/>
                  <a:pt x="94" y="172"/>
                </a:cubicBezTo>
                <a:cubicBezTo>
                  <a:pt x="94" y="508"/>
                  <a:pt x="94" y="508"/>
                  <a:pt x="94" y="508"/>
                </a:cubicBezTo>
                <a:cubicBezTo>
                  <a:pt x="86" y="509"/>
                  <a:pt x="78" y="511"/>
                  <a:pt x="71" y="512"/>
                </a:cubicBezTo>
                <a:close/>
                <a:moveTo>
                  <a:pt x="14" y="515"/>
                </a:moveTo>
                <a:cubicBezTo>
                  <a:pt x="14" y="172"/>
                  <a:pt x="14" y="172"/>
                  <a:pt x="14" y="172"/>
                </a:cubicBezTo>
                <a:cubicBezTo>
                  <a:pt x="43" y="172"/>
                  <a:pt x="43" y="172"/>
                  <a:pt x="43" y="172"/>
                </a:cubicBezTo>
                <a:cubicBezTo>
                  <a:pt x="43" y="517"/>
                  <a:pt x="43" y="517"/>
                  <a:pt x="43" y="517"/>
                </a:cubicBezTo>
                <a:cubicBezTo>
                  <a:pt x="33" y="518"/>
                  <a:pt x="23" y="518"/>
                  <a:pt x="14" y="515"/>
                </a:cubicBezTo>
                <a:close/>
                <a:moveTo>
                  <a:pt x="108" y="506"/>
                </a:moveTo>
                <a:cubicBezTo>
                  <a:pt x="108" y="172"/>
                  <a:pt x="108" y="172"/>
                  <a:pt x="108" y="172"/>
                </a:cubicBezTo>
                <a:cubicBezTo>
                  <a:pt x="137" y="172"/>
                  <a:pt x="137" y="172"/>
                  <a:pt x="137" y="172"/>
                </a:cubicBezTo>
                <a:cubicBezTo>
                  <a:pt x="137" y="510"/>
                  <a:pt x="137" y="510"/>
                  <a:pt x="137" y="510"/>
                </a:cubicBezTo>
                <a:cubicBezTo>
                  <a:pt x="127" y="507"/>
                  <a:pt x="117" y="506"/>
                  <a:pt x="108" y="506"/>
                </a:cubicBezTo>
                <a:close/>
                <a:moveTo>
                  <a:pt x="41" y="14"/>
                </a:moveTo>
                <a:cubicBezTo>
                  <a:pt x="110" y="14"/>
                  <a:pt x="110" y="14"/>
                  <a:pt x="110" y="14"/>
                </a:cubicBezTo>
                <a:cubicBezTo>
                  <a:pt x="125" y="14"/>
                  <a:pt x="137" y="26"/>
                  <a:pt x="137" y="41"/>
                </a:cubicBezTo>
                <a:cubicBezTo>
                  <a:pt x="137" y="86"/>
                  <a:pt x="137" y="86"/>
                  <a:pt x="137" y="86"/>
                </a:cubicBezTo>
                <a:cubicBezTo>
                  <a:pt x="14" y="86"/>
                  <a:pt x="14" y="86"/>
                  <a:pt x="14" y="86"/>
                </a:cubicBezTo>
                <a:cubicBezTo>
                  <a:pt x="14" y="41"/>
                  <a:pt x="14" y="41"/>
                  <a:pt x="14" y="41"/>
                </a:cubicBezTo>
                <a:cubicBezTo>
                  <a:pt x="14" y="26"/>
                  <a:pt x="26" y="14"/>
                  <a:pt x="41" y="14"/>
                </a:cubicBezTo>
                <a:close/>
                <a:moveTo>
                  <a:pt x="65" y="617"/>
                </a:moveTo>
                <a:cubicBezTo>
                  <a:pt x="85" y="617"/>
                  <a:pt x="85" y="617"/>
                  <a:pt x="85" y="617"/>
                </a:cubicBezTo>
                <a:cubicBezTo>
                  <a:pt x="75" y="636"/>
                  <a:pt x="75" y="636"/>
                  <a:pt x="75" y="636"/>
                </a:cubicBezTo>
                <a:lnTo>
                  <a:pt x="65" y="617"/>
                </a:lnTo>
                <a:close/>
                <a:moveTo>
                  <a:pt x="419" y="0"/>
                </a:moveTo>
                <a:cubicBezTo>
                  <a:pt x="243" y="0"/>
                  <a:pt x="243" y="0"/>
                  <a:pt x="243" y="0"/>
                </a:cubicBezTo>
                <a:cubicBezTo>
                  <a:pt x="239" y="0"/>
                  <a:pt x="236" y="3"/>
                  <a:pt x="236" y="7"/>
                </a:cubicBezTo>
                <a:cubicBezTo>
                  <a:pt x="236" y="651"/>
                  <a:pt x="236" y="651"/>
                  <a:pt x="236" y="651"/>
                </a:cubicBezTo>
                <a:cubicBezTo>
                  <a:pt x="236" y="655"/>
                  <a:pt x="239" y="658"/>
                  <a:pt x="243" y="658"/>
                </a:cubicBezTo>
                <a:cubicBezTo>
                  <a:pt x="419" y="658"/>
                  <a:pt x="419" y="658"/>
                  <a:pt x="419" y="658"/>
                </a:cubicBezTo>
                <a:cubicBezTo>
                  <a:pt x="423" y="658"/>
                  <a:pt x="426" y="655"/>
                  <a:pt x="426" y="651"/>
                </a:cubicBezTo>
                <a:cubicBezTo>
                  <a:pt x="426" y="7"/>
                  <a:pt x="426" y="7"/>
                  <a:pt x="426" y="7"/>
                </a:cubicBezTo>
                <a:cubicBezTo>
                  <a:pt x="426" y="3"/>
                  <a:pt x="423" y="0"/>
                  <a:pt x="419" y="0"/>
                </a:cubicBezTo>
                <a:close/>
                <a:moveTo>
                  <a:pt x="250" y="644"/>
                </a:moveTo>
                <a:cubicBezTo>
                  <a:pt x="250" y="14"/>
                  <a:pt x="250" y="14"/>
                  <a:pt x="250" y="14"/>
                </a:cubicBezTo>
                <a:cubicBezTo>
                  <a:pt x="412" y="14"/>
                  <a:pt x="412" y="14"/>
                  <a:pt x="412" y="14"/>
                </a:cubicBezTo>
                <a:cubicBezTo>
                  <a:pt x="412" y="67"/>
                  <a:pt x="412" y="67"/>
                  <a:pt x="412" y="67"/>
                </a:cubicBezTo>
                <a:cubicBezTo>
                  <a:pt x="352" y="67"/>
                  <a:pt x="352" y="67"/>
                  <a:pt x="352" y="67"/>
                </a:cubicBezTo>
                <a:cubicBezTo>
                  <a:pt x="348" y="67"/>
                  <a:pt x="345" y="70"/>
                  <a:pt x="345" y="74"/>
                </a:cubicBezTo>
                <a:cubicBezTo>
                  <a:pt x="345" y="78"/>
                  <a:pt x="348" y="81"/>
                  <a:pt x="352" y="81"/>
                </a:cubicBezTo>
                <a:cubicBezTo>
                  <a:pt x="412" y="81"/>
                  <a:pt x="412" y="81"/>
                  <a:pt x="412" y="81"/>
                </a:cubicBezTo>
                <a:cubicBezTo>
                  <a:pt x="412" y="139"/>
                  <a:pt x="412" y="139"/>
                  <a:pt x="412" y="139"/>
                </a:cubicBezTo>
                <a:cubicBezTo>
                  <a:pt x="331" y="139"/>
                  <a:pt x="331" y="139"/>
                  <a:pt x="331" y="139"/>
                </a:cubicBezTo>
                <a:cubicBezTo>
                  <a:pt x="327" y="139"/>
                  <a:pt x="324" y="143"/>
                  <a:pt x="324" y="146"/>
                </a:cubicBezTo>
                <a:cubicBezTo>
                  <a:pt x="324" y="150"/>
                  <a:pt x="327" y="153"/>
                  <a:pt x="331" y="153"/>
                </a:cubicBezTo>
                <a:cubicBezTo>
                  <a:pt x="412" y="153"/>
                  <a:pt x="412" y="153"/>
                  <a:pt x="412" y="153"/>
                </a:cubicBezTo>
                <a:cubicBezTo>
                  <a:pt x="412" y="212"/>
                  <a:pt x="412" y="212"/>
                  <a:pt x="412" y="212"/>
                </a:cubicBezTo>
                <a:cubicBezTo>
                  <a:pt x="352" y="212"/>
                  <a:pt x="352" y="212"/>
                  <a:pt x="352" y="212"/>
                </a:cubicBezTo>
                <a:cubicBezTo>
                  <a:pt x="348" y="212"/>
                  <a:pt x="345" y="215"/>
                  <a:pt x="345" y="219"/>
                </a:cubicBezTo>
                <a:cubicBezTo>
                  <a:pt x="345" y="223"/>
                  <a:pt x="348" y="226"/>
                  <a:pt x="352" y="226"/>
                </a:cubicBezTo>
                <a:cubicBezTo>
                  <a:pt x="412" y="226"/>
                  <a:pt x="412" y="226"/>
                  <a:pt x="412" y="226"/>
                </a:cubicBezTo>
                <a:cubicBezTo>
                  <a:pt x="412" y="285"/>
                  <a:pt x="412" y="285"/>
                  <a:pt x="412" y="285"/>
                </a:cubicBezTo>
                <a:cubicBezTo>
                  <a:pt x="331" y="285"/>
                  <a:pt x="331" y="285"/>
                  <a:pt x="331" y="285"/>
                </a:cubicBezTo>
                <a:cubicBezTo>
                  <a:pt x="327" y="285"/>
                  <a:pt x="324" y="288"/>
                  <a:pt x="324" y="292"/>
                </a:cubicBezTo>
                <a:cubicBezTo>
                  <a:pt x="324" y="295"/>
                  <a:pt x="327" y="299"/>
                  <a:pt x="331" y="299"/>
                </a:cubicBezTo>
                <a:cubicBezTo>
                  <a:pt x="412" y="299"/>
                  <a:pt x="412" y="299"/>
                  <a:pt x="412" y="299"/>
                </a:cubicBezTo>
                <a:cubicBezTo>
                  <a:pt x="412" y="357"/>
                  <a:pt x="412" y="357"/>
                  <a:pt x="412" y="357"/>
                </a:cubicBezTo>
                <a:cubicBezTo>
                  <a:pt x="352" y="357"/>
                  <a:pt x="352" y="357"/>
                  <a:pt x="352" y="357"/>
                </a:cubicBezTo>
                <a:cubicBezTo>
                  <a:pt x="348" y="357"/>
                  <a:pt x="345" y="360"/>
                  <a:pt x="345" y="364"/>
                </a:cubicBezTo>
                <a:cubicBezTo>
                  <a:pt x="345" y="368"/>
                  <a:pt x="348" y="371"/>
                  <a:pt x="352" y="371"/>
                </a:cubicBezTo>
                <a:cubicBezTo>
                  <a:pt x="412" y="371"/>
                  <a:pt x="412" y="371"/>
                  <a:pt x="412" y="371"/>
                </a:cubicBezTo>
                <a:cubicBezTo>
                  <a:pt x="412" y="430"/>
                  <a:pt x="412" y="430"/>
                  <a:pt x="412" y="430"/>
                </a:cubicBezTo>
                <a:cubicBezTo>
                  <a:pt x="331" y="430"/>
                  <a:pt x="331" y="430"/>
                  <a:pt x="331" y="430"/>
                </a:cubicBezTo>
                <a:cubicBezTo>
                  <a:pt x="327" y="430"/>
                  <a:pt x="324" y="433"/>
                  <a:pt x="324" y="437"/>
                </a:cubicBezTo>
                <a:cubicBezTo>
                  <a:pt x="324" y="441"/>
                  <a:pt x="327" y="444"/>
                  <a:pt x="331" y="444"/>
                </a:cubicBezTo>
                <a:cubicBezTo>
                  <a:pt x="412" y="444"/>
                  <a:pt x="412" y="444"/>
                  <a:pt x="412" y="444"/>
                </a:cubicBezTo>
                <a:cubicBezTo>
                  <a:pt x="412" y="502"/>
                  <a:pt x="412" y="502"/>
                  <a:pt x="412" y="502"/>
                </a:cubicBezTo>
                <a:cubicBezTo>
                  <a:pt x="352" y="502"/>
                  <a:pt x="352" y="502"/>
                  <a:pt x="352" y="502"/>
                </a:cubicBezTo>
                <a:cubicBezTo>
                  <a:pt x="348" y="502"/>
                  <a:pt x="345" y="505"/>
                  <a:pt x="345" y="509"/>
                </a:cubicBezTo>
                <a:cubicBezTo>
                  <a:pt x="345" y="513"/>
                  <a:pt x="348" y="516"/>
                  <a:pt x="352" y="516"/>
                </a:cubicBezTo>
                <a:cubicBezTo>
                  <a:pt x="412" y="516"/>
                  <a:pt x="412" y="516"/>
                  <a:pt x="412" y="516"/>
                </a:cubicBezTo>
                <a:cubicBezTo>
                  <a:pt x="412" y="575"/>
                  <a:pt x="412" y="575"/>
                  <a:pt x="412" y="575"/>
                </a:cubicBezTo>
                <a:cubicBezTo>
                  <a:pt x="331" y="575"/>
                  <a:pt x="331" y="575"/>
                  <a:pt x="331" y="575"/>
                </a:cubicBezTo>
                <a:cubicBezTo>
                  <a:pt x="327" y="575"/>
                  <a:pt x="324" y="578"/>
                  <a:pt x="324" y="582"/>
                </a:cubicBezTo>
                <a:cubicBezTo>
                  <a:pt x="324" y="586"/>
                  <a:pt x="327" y="589"/>
                  <a:pt x="331" y="589"/>
                </a:cubicBezTo>
                <a:cubicBezTo>
                  <a:pt x="412" y="589"/>
                  <a:pt x="412" y="589"/>
                  <a:pt x="412" y="589"/>
                </a:cubicBezTo>
                <a:cubicBezTo>
                  <a:pt x="412" y="644"/>
                  <a:pt x="412" y="644"/>
                  <a:pt x="412" y="644"/>
                </a:cubicBezTo>
                <a:lnTo>
                  <a:pt x="250"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defTabSz="685800" eaLnBrk="0" fontAlgn="base" hangingPunct="0">
              <a:spcBef>
                <a:spcPct val="0"/>
              </a:spcBef>
              <a:spcAft>
                <a:spcPct val="0"/>
              </a:spcAft>
            </a:pPr>
            <a:endParaRPr lang="en-CA" sz="1350">
              <a:solidFill>
                <a:prstClr val="black"/>
              </a:solidFill>
            </a:endParaRPr>
          </a:p>
        </p:txBody>
      </p:sp>
      <p:sp>
        <p:nvSpPr>
          <p:cNvPr id="44" name="TextBox 43"/>
          <p:cNvSpPr txBox="1"/>
          <p:nvPr/>
        </p:nvSpPr>
        <p:spPr>
          <a:xfrm>
            <a:off x="80963" y="1744950"/>
            <a:ext cx="1707356" cy="3647152"/>
          </a:xfrm>
          <a:prstGeom prst="rect">
            <a:avLst/>
          </a:prstGeom>
          <a:solidFill>
            <a:schemeClr val="bg1">
              <a:lumMod val="95000"/>
            </a:schemeClr>
          </a:solidFill>
        </p:spPr>
        <p:txBody>
          <a:bodyPr>
            <a:spAutoFit/>
          </a:bodyPr>
          <a:lstStyle/>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US" sz="1600" dirty="0">
                <a:solidFill>
                  <a:srgbClr val="3366CC">
                    <a:lumMod val="75000"/>
                  </a:srgbClr>
                </a:solidFill>
                <a:cs typeface="Arial" panose="020B0604020202020204" pitchFamily="34" charset="0"/>
              </a:rPr>
              <a:t>Short informal online survey </a:t>
            </a:r>
            <a:endParaRPr lang="en-US" sz="1600" b="1" dirty="0">
              <a:solidFill>
                <a:srgbClr val="3366CC">
                  <a:lumMod val="75000"/>
                </a:srgbClr>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US" sz="1600" dirty="0" smtClean="0">
                <a:solidFill>
                  <a:srgbClr val="3366CC">
                    <a:lumMod val="75000"/>
                  </a:srgbClr>
                </a:solidFill>
                <a:cs typeface="Arial" panose="020B0604020202020204" pitchFamily="34" charset="0"/>
              </a:rPr>
              <a:t>Environmental </a:t>
            </a:r>
            <a:r>
              <a:rPr lang="en-US" sz="1600" dirty="0">
                <a:solidFill>
                  <a:srgbClr val="3366CC">
                    <a:lumMod val="75000"/>
                  </a:srgbClr>
                </a:solidFill>
                <a:cs typeface="Arial" panose="020B0604020202020204" pitchFamily="34" charset="0"/>
              </a:rPr>
              <a:t>scan on available research  in support of workplace </a:t>
            </a:r>
            <a:r>
              <a:rPr lang="en-US" sz="1600" dirty="0" smtClean="0">
                <a:solidFill>
                  <a:srgbClr val="3366CC">
                    <a:lumMod val="75000"/>
                  </a:srgbClr>
                </a:solidFill>
                <a:cs typeface="Arial" panose="020B0604020202020204" pitchFamily="34" charset="0"/>
              </a:rPr>
              <a:t>initiative</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200" dirty="0">
              <a:solidFill>
                <a:srgbClr val="3366CC">
                  <a:lumMod val="75000"/>
                </a:srgbClr>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200" dirty="0" smtClean="0">
              <a:solidFill>
                <a:srgbClr val="3366CC">
                  <a:lumMod val="75000"/>
                </a:srgbClr>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200" dirty="0">
              <a:solidFill>
                <a:srgbClr val="3366CC">
                  <a:lumMod val="75000"/>
                </a:srgbClr>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200" dirty="0" smtClean="0">
              <a:solidFill>
                <a:srgbClr val="3366CC">
                  <a:lumMod val="75000"/>
                </a:srgbClr>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200" dirty="0">
              <a:solidFill>
                <a:srgbClr val="3366CC">
                  <a:lumMod val="75000"/>
                </a:srgbClr>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200" dirty="0" smtClean="0">
              <a:solidFill>
                <a:srgbClr val="3366CC">
                  <a:lumMod val="75000"/>
                </a:srgbClr>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200" dirty="0">
              <a:solidFill>
                <a:srgbClr val="3366CC">
                  <a:lumMod val="75000"/>
                </a:srgbClr>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200" dirty="0">
              <a:solidFill>
                <a:srgbClr val="3366CC">
                  <a:lumMod val="75000"/>
                </a:srgbClr>
              </a:solidFill>
              <a:cs typeface="Arial" panose="020B0604020202020204" pitchFamily="34" charset="0"/>
            </a:endParaRPr>
          </a:p>
        </p:txBody>
      </p:sp>
      <p:sp>
        <p:nvSpPr>
          <p:cNvPr id="53" name="TextBox 52"/>
          <p:cNvSpPr txBox="1"/>
          <p:nvPr/>
        </p:nvSpPr>
        <p:spPr>
          <a:xfrm>
            <a:off x="5520929" y="2281922"/>
            <a:ext cx="1647825" cy="4291944"/>
          </a:xfrm>
          <a:prstGeom prst="rect">
            <a:avLst/>
          </a:prstGeom>
          <a:solidFill>
            <a:schemeClr val="bg1">
              <a:lumMod val="95000"/>
            </a:schemeClr>
          </a:solidFill>
        </p:spPr>
        <p:txBody>
          <a:bodyPr>
            <a:spAutoFit/>
          </a:bodyPr>
          <a:lstStyle/>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US" sz="1600" dirty="0">
                <a:solidFill>
                  <a:srgbClr val="3366CC">
                    <a:lumMod val="75000"/>
                  </a:srgbClr>
                </a:solidFill>
                <a:cs typeface="Arial" panose="020B0604020202020204" pitchFamily="34" charset="0"/>
              </a:rPr>
              <a:t>Best practices framework</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US" sz="1600" dirty="0" smtClean="0">
                <a:solidFill>
                  <a:srgbClr val="3366CC">
                    <a:lumMod val="75000"/>
                  </a:srgbClr>
                </a:solidFill>
                <a:cs typeface="Arial" panose="020B0604020202020204" pitchFamily="34" charset="0"/>
              </a:rPr>
              <a:t>Canadian </a:t>
            </a:r>
            <a:r>
              <a:rPr lang="en-US" sz="1600" dirty="0">
                <a:solidFill>
                  <a:srgbClr val="3366CC">
                    <a:lumMod val="75000"/>
                  </a:srgbClr>
                </a:solidFill>
                <a:cs typeface="Arial" panose="020B0604020202020204" pitchFamily="34" charset="0"/>
              </a:rPr>
              <a:t>Financial Literacy Database – new functionality</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r>
              <a:rPr lang="en-US" sz="1600" dirty="0">
                <a:solidFill>
                  <a:srgbClr val="3366CC">
                    <a:lumMod val="75000"/>
                  </a:srgbClr>
                </a:solidFill>
                <a:cs typeface="Arial" panose="020B0604020202020204" pitchFamily="34" charset="0"/>
              </a:rPr>
              <a:t>Workplace financial literacy pilots</a:t>
            </a: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marL="214313" indent="-214313" defTabSz="666734" eaLnBrk="0" fontAlgn="base" hangingPunct="0">
              <a:lnSpc>
                <a:spcPct val="90000"/>
              </a:lnSpc>
              <a:spcBef>
                <a:spcPct val="0"/>
              </a:spcBef>
              <a:spcAft>
                <a:spcPts val="200"/>
              </a:spcAft>
              <a:buFont typeface="Arial" panose="020B0604020202020204" pitchFamily="34" charset="0"/>
              <a:buChar char="•"/>
              <a:defRPr/>
            </a:pPr>
            <a:endParaRPr lang="en-US" sz="1050" dirty="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smtClean="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smtClean="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smtClean="0">
              <a:solidFill>
                <a:prstClr val="black"/>
              </a:solidFill>
              <a:cs typeface="Arial" panose="020B0604020202020204" pitchFamily="34" charset="0"/>
            </a:endParaRPr>
          </a:p>
          <a:p>
            <a:pPr defTabSz="666734" eaLnBrk="0" fontAlgn="base" hangingPunct="0">
              <a:lnSpc>
                <a:spcPct val="90000"/>
              </a:lnSpc>
              <a:spcBef>
                <a:spcPct val="0"/>
              </a:spcBef>
              <a:spcAft>
                <a:spcPts val="200"/>
              </a:spcAft>
              <a:defRPr/>
            </a:pPr>
            <a:endParaRPr lang="en-US" sz="1050" dirty="0">
              <a:solidFill>
                <a:prstClr val="black"/>
              </a:solidFill>
              <a:cs typeface="Arial" panose="020B0604020202020204" pitchFamily="34" charset="0"/>
            </a:endParaRPr>
          </a:p>
        </p:txBody>
      </p:sp>
    </p:spTree>
    <p:extLst>
      <p:ext uri="{BB962C8B-B14F-4D97-AF65-F5344CB8AC3E}">
        <p14:creationId xmlns:p14="http://schemas.microsoft.com/office/powerpoint/2010/main" val="4000967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a:pPr>
            <a:r>
              <a:rPr lang="en-CA" b="1" dirty="0" smtClean="0">
                <a:solidFill>
                  <a:schemeClr val="accent4">
                    <a:lumMod val="75000"/>
                  </a:schemeClr>
                </a:solidFill>
                <a:ea typeface="Calibri" panose="020F0502020204030204" pitchFamily="34" charset="0"/>
                <a:cs typeface="Arial" panose="020B0604020202020204" pitchFamily="34" charset="0"/>
              </a:rPr>
              <a:t>Working group deliverables</a:t>
            </a:r>
            <a:r>
              <a:rPr lang="en-CA" b="1" dirty="0">
                <a:solidFill>
                  <a:schemeClr val="accent4">
                    <a:lumMod val="75000"/>
                  </a:schemeClr>
                </a:solidFill>
                <a:ea typeface="Calibri" panose="020F0502020204030204" pitchFamily="34" charset="0"/>
                <a:cs typeface="Arial" panose="020B0604020202020204" pitchFamily="34" charset="0"/>
              </a:rPr>
              <a:t>: </a:t>
            </a:r>
            <a:r>
              <a:rPr lang="en-CA" sz="24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
            </a:r>
            <a:br>
              <a:rPr lang="en-CA" sz="24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br>
            <a:endParaRPr lang="en-CA" dirty="0">
              <a:solidFill>
                <a:schemeClr val="accent4">
                  <a:lumMod val="75000"/>
                </a:schemeClr>
              </a:solidFill>
            </a:endParaRPr>
          </a:p>
        </p:txBody>
      </p:sp>
      <p:sp>
        <p:nvSpPr>
          <p:cNvPr id="4" name="Slide Number Placeholder 3"/>
          <p:cNvSpPr>
            <a:spLocks noGrp="1"/>
          </p:cNvSpPr>
          <p:nvPr>
            <p:ph type="sldNum" sz="quarter" idx="4294967295"/>
            <p:custDataLst>
              <p:tags r:id="rId2"/>
            </p:custDataLst>
          </p:nvPr>
        </p:nvSpPr>
        <p:spPr>
          <a:xfrm>
            <a:off x="4206478" y="5624513"/>
            <a:ext cx="746522" cy="273844"/>
          </a:xfrm>
          <a:prstGeom prst="rect">
            <a:avLst/>
          </a:prstGeom>
        </p:spPr>
        <p:txBody>
          <a:bodyPr/>
          <a:lstStyle/>
          <a:p>
            <a:pPr>
              <a:defRPr/>
            </a:pPr>
            <a:fld id="{31D6E2CF-0F93-488C-AF4B-F3A571D76CE3}" type="slidenum">
              <a:rPr lang="en-US" smtClean="0"/>
              <a:pPr>
                <a:defRPr/>
              </a:pPr>
              <a:t>7</a:t>
            </a:fld>
            <a:endParaRPr lang="en-US" dirty="0"/>
          </a:p>
        </p:txBody>
      </p:sp>
      <p:sp>
        <p:nvSpPr>
          <p:cNvPr id="46" name="Rectangle 45"/>
          <p:cNvSpPr/>
          <p:nvPr>
            <p:custDataLst>
              <p:tags r:id="rId3"/>
            </p:custDataLst>
          </p:nvPr>
        </p:nvSpPr>
        <p:spPr>
          <a:xfrm>
            <a:off x="3429001" y="2109788"/>
            <a:ext cx="2594372" cy="1712119"/>
          </a:xfrm>
          <a:prstGeom prst="rect">
            <a:avLst/>
          </a:prstGeom>
          <a:solidFill>
            <a:srgbClr val="262626"/>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defTabSz="685755">
              <a:defRPr/>
            </a:pPr>
            <a:endParaRPr lang="id-ID" sz="1350" kern="0">
              <a:solidFill>
                <a:srgbClr val="FFFFFF"/>
              </a:solidFill>
              <a:latin typeface="Roboto light"/>
            </a:endParaRPr>
          </a:p>
        </p:txBody>
      </p:sp>
      <p:sp>
        <p:nvSpPr>
          <p:cNvPr id="47" name="Rectangle 46"/>
          <p:cNvSpPr/>
          <p:nvPr>
            <p:custDataLst>
              <p:tags r:id="rId4"/>
            </p:custDataLst>
          </p:nvPr>
        </p:nvSpPr>
        <p:spPr>
          <a:xfrm>
            <a:off x="6118622" y="2100263"/>
            <a:ext cx="2594372" cy="1712119"/>
          </a:xfrm>
          <a:prstGeom prst="rect">
            <a:avLst/>
          </a:prstGeom>
          <a:solidFill>
            <a:schemeClr val="accent4">
              <a:lumMod val="40000"/>
              <a:lumOff val="60000"/>
            </a:schemeClr>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algn="ctr">
              <a:lnSpc>
                <a:spcPct val="107000"/>
              </a:lnSpc>
              <a:spcAft>
                <a:spcPts val="600"/>
              </a:spcAft>
              <a:defRPr/>
            </a:pPr>
            <a:r>
              <a:rPr lang="en-CA" altLang="en-US" sz="1650" dirty="0">
                <a:solidFill>
                  <a:prstClr val="black"/>
                </a:solidFill>
                <a:ea typeface="Calibri" panose="020F0502020204030204" pitchFamily="34" charset="0"/>
                <a:cs typeface="Arial" panose="020B0604020202020204" pitchFamily="34" charset="0"/>
              </a:rPr>
              <a:t>Deliver workplace financial literacy programs/initiatives.</a:t>
            </a:r>
          </a:p>
        </p:txBody>
      </p:sp>
      <p:sp>
        <p:nvSpPr>
          <p:cNvPr id="20486" name="Text Placeholder 32"/>
          <p:cNvSpPr txBox="1">
            <a:spLocks/>
          </p:cNvSpPr>
          <p:nvPr>
            <p:custDataLst>
              <p:tags r:id="rId5"/>
            </p:custDataLst>
          </p:nvPr>
        </p:nvSpPr>
        <p:spPr bwMode="auto">
          <a:xfrm>
            <a:off x="3783806" y="2309813"/>
            <a:ext cx="1906191" cy="9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pitchFamily="34" charset="0"/>
              </a:defRPr>
            </a:lvl1pPr>
            <a:lvl2pPr marL="514350" indent="-171450" defTabSz="685800">
              <a:defRPr>
                <a:solidFill>
                  <a:schemeClr val="tx1"/>
                </a:solidFill>
                <a:latin typeface="Calibri" panose="020F0502020204030204" pitchFamily="34" charset="0"/>
              </a:defRPr>
            </a:lvl2pPr>
            <a:lvl3pPr marL="857250" indent="-171450" defTabSz="685800">
              <a:defRPr>
                <a:solidFill>
                  <a:schemeClr val="tx1"/>
                </a:solidFill>
                <a:latin typeface="Calibri" panose="020F0502020204030204" pitchFamily="34" charset="0"/>
              </a:defRPr>
            </a:lvl3pPr>
            <a:lvl4pPr marL="1200150" indent="-171450" defTabSz="685800">
              <a:defRPr>
                <a:solidFill>
                  <a:schemeClr val="tx1"/>
                </a:solidFill>
                <a:latin typeface="Calibri" panose="020F0502020204030204" pitchFamily="34" charset="0"/>
              </a:defRPr>
            </a:lvl4pPr>
            <a:lvl5pPr marL="1543050" indent="-171450" defTabSz="685800">
              <a:defRPr>
                <a:solidFill>
                  <a:schemeClr val="tx1"/>
                </a:solidFill>
                <a:latin typeface="Calibri" panose="020F0502020204030204" pitchFamily="34" charset="0"/>
              </a:defRPr>
            </a:lvl5pPr>
            <a:lvl6pPr marL="2000250" indent="-171450" defTabSz="685800" eaLnBrk="0" fontAlgn="base" hangingPunct="0">
              <a:spcBef>
                <a:spcPct val="0"/>
              </a:spcBef>
              <a:spcAft>
                <a:spcPct val="0"/>
              </a:spcAft>
              <a:defRPr>
                <a:solidFill>
                  <a:schemeClr val="tx1"/>
                </a:solidFill>
                <a:latin typeface="Calibri" panose="020F0502020204030204" pitchFamily="34" charset="0"/>
              </a:defRPr>
            </a:lvl6pPr>
            <a:lvl7pPr marL="2457450" indent="-171450" defTabSz="685800" eaLnBrk="0" fontAlgn="base" hangingPunct="0">
              <a:spcBef>
                <a:spcPct val="0"/>
              </a:spcBef>
              <a:spcAft>
                <a:spcPct val="0"/>
              </a:spcAft>
              <a:defRPr>
                <a:solidFill>
                  <a:schemeClr val="tx1"/>
                </a:solidFill>
                <a:latin typeface="Calibri" panose="020F0502020204030204" pitchFamily="34" charset="0"/>
              </a:defRPr>
            </a:lvl7pPr>
            <a:lvl8pPr marL="2914650" indent="-171450" defTabSz="685800" eaLnBrk="0" fontAlgn="base" hangingPunct="0">
              <a:spcBef>
                <a:spcPct val="0"/>
              </a:spcBef>
              <a:spcAft>
                <a:spcPct val="0"/>
              </a:spcAft>
              <a:defRPr>
                <a:solidFill>
                  <a:schemeClr val="tx1"/>
                </a:solidFill>
                <a:latin typeface="Calibri" panose="020F0502020204030204" pitchFamily="34" charset="0"/>
              </a:defRPr>
            </a:lvl8pPr>
            <a:lvl9pPr marL="3371850" indent="-171450" defTabSz="6858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spcBef>
                <a:spcPts val="563"/>
              </a:spcBef>
            </a:pPr>
            <a:r>
              <a:rPr lang="en-CA" altLang="en-US" sz="1650">
                <a:solidFill>
                  <a:srgbClr val="FFFFFF"/>
                </a:solidFill>
              </a:rPr>
              <a:t>Undertake pilot projects, evaluate and report on findings;</a:t>
            </a:r>
          </a:p>
        </p:txBody>
      </p:sp>
      <p:sp>
        <p:nvSpPr>
          <p:cNvPr id="20487" name="Text Placeholder 32"/>
          <p:cNvSpPr txBox="1">
            <a:spLocks/>
          </p:cNvSpPr>
          <p:nvPr>
            <p:custDataLst>
              <p:tags r:id="rId6"/>
            </p:custDataLst>
          </p:nvPr>
        </p:nvSpPr>
        <p:spPr bwMode="auto">
          <a:xfrm>
            <a:off x="6343650" y="2309813"/>
            <a:ext cx="1940719"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defTabSz="685800">
              <a:defRPr>
                <a:solidFill>
                  <a:schemeClr val="tx1"/>
                </a:solidFill>
                <a:latin typeface="Calibri" panose="020F0502020204030204" pitchFamily="34" charset="0"/>
              </a:defRPr>
            </a:lvl1pPr>
            <a:lvl2pPr marL="514350" indent="-171450" defTabSz="685800">
              <a:defRPr>
                <a:solidFill>
                  <a:schemeClr val="tx1"/>
                </a:solidFill>
                <a:latin typeface="Calibri" panose="020F0502020204030204" pitchFamily="34" charset="0"/>
              </a:defRPr>
            </a:lvl2pPr>
            <a:lvl3pPr marL="857250" indent="-171450" defTabSz="685800">
              <a:defRPr>
                <a:solidFill>
                  <a:schemeClr val="tx1"/>
                </a:solidFill>
                <a:latin typeface="Calibri" panose="020F0502020204030204" pitchFamily="34" charset="0"/>
              </a:defRPr>
            </a:lvl3pPr>
            <a:lvl4pPr marL="1200150" indent="-171450" defTabSz="685800">
              <a:defRPr>
                <a:solidFill>
                  <a:schemeClr val="tx1"/>
                </a:solidFill>
                <a:latin typeface="Calibri" panose="020F0502020204030204" pitchFamily="34" charset="0"/>
              </a:defRPr>
            </a:lvl4pPr>
            <a:lvl5pPr marL="1543050" indent="-171450" defTabSz="685800">
              <a:defRPr>
                <a:solidFill>
                  <a:schemeClr val="tx1"/>
                </a:solidFill>
                <a:latin typeface="Calibri" panose="020F0502020204030204" pitchFamily="34" charset="0"/>
              </a:defRPr>
            </a:lvl5pPr>
            <a:lvl6pPr marL="2000250" indent="-171450" defTabSz="685800" eaLnBrk="0" fontAlgn="base" hangingPunct="0">
              <a:spcBef>
                <a:spcPct val="0"/>
              </a:spcBef>
              <a:spcAft>
                <a:spcPct val="0"/>
              </a:spcAft>
              <a:defRPr>
                <a:solidFill>
                  <a:schemeClr val="tx1"/>
                </a:solidFill>
                <a:latin typeface="Calibri" panose="020F0502020204030204" pitchFamily="34" charset="0"/>
              </a:defRPr>
            </a:lvl6pPr>
            <a:lvl7pPr marL="2457450" indent="-171450" defTabSz="685800" eaLnBrk="0" fontAlgn="base" hangingPunct="0">
              <a:spcBef>
                <a:spcPct val="0"/>
              </a:spcBef>
              <a:spcAft>
                <a:spcPct val="0"/>
              </a:spcAft>
              <a:defRPr>
                <a:solidFill>
                  <a:schemeClr val="tx1"/>
                </a:solidFill>
                <a:latin typeface="Calibri" panose="020F0502020204030204" pitchFamily="34" charset="0"/>
              </a:defRPr>
            </a:lvl7pPr>
            <a:lvl8pPr marL="2914650" indent="-171450" defTabSz="685800" eaLnBrk="0" fontAlgn="base" hangingPunct="0">
              <a:spcBef>
                <a:spcPct val="0"/>
              </a:spcBef>
              <a:spcAft>
                <a:spcPct val="0"/>
              </a:spcAft>
              <a:defRPr>
                <a:solidFill>
                  <a:schemeClr val="tx1"/>
                </a:solidFill>
                <a:latin typeface="Calibri" panose="020F0502020204030204" pitchFamily="34" charset="0"/>
              </a:defRPr>
            </a:lvl8pPr>
            <a:lvl9pPr marL="3371850" indent="-171450" defTabSz="6858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spcBef>
                <a:spcPts val="563"/>
              </a:spcBef>
              <a:buFont typeface="Wingdings" panose="05000000000000000000" pitchFamily="2" charset="2"/>
              <a:buChar char="ü"/>
            </a:pPr>
            <a:endParaRPr lang="en-US" altLang="en-US" sz="750">
              <a:solidFill>
                <a:srgbClr val="FFFFFF"/>
              </a:solidFill>
              <a:latin typeface="Lato Light"/>
            </a:endParaRPr>
          </a:p>
        </p:txBody>
      </p:sp>
      <p:sp>
        <p:nvSpPr>
          <p:cNvPr id="51" name="Rectangle 50"/>
          <p:cNvSpPr/>
          <p:nvPr>
            <p:custDataLst>
              <p:tags r:id="rId7"/>
            </p:custDataLst>
          </p:nvPr>
        </p:nvSpPr>
        <p:spPr>
          <a:xfrm>
            <a:off x="748903" y="2091929"/>
            <a:ext cx="2595563" cy="1712119"/>
          </a:xfrm>
          <a:prstGeom prst="rect">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a:lnSpc>
                <a:spcPct val="107000"/>
              </a:lnSpc>
              <a:spcBef>
                <a:spcPts val="900"/>
              </a:spcBef>
              <a:defRPr/>
            </a:pPr>
            <a:r>
              <a:rPr lang="en-CA" altLang="en-US" sz="1650" dirty="0">
                <a:solidFill>
                  <a:srgbClr val="3366CC">
                    <a:lumMod val="75000"/>
                  </a:srgbClr>
                </a:solidFill>
                <a:ea typeface="Calibri" panose="020F0502020204030204" pitchFamily="34" charset="0"/>
                <a:cs typeface="Arial" panose="020B0604020202020204" pitchFamily="34" charset="0"/>
              </a:rPr>
              <a:t>Develop a Best Practices Framework for financial literacy in the Workplace and disseminate to employers across Canada;</a:t>
            </a:r>
          </a:p>
        </p:txBody>
      </p:sp>
      <p:sp>
        <p:nvSpPr>
          <p:cNvPr id="20489" name="Rectangle 52"/>
          <p:cNvSpPr>
            <a:spLocks noChangeArrowheads="1"/>
          </p:cNvSpPr>
          <p:nvPr>
            <p:custDataLst>
              <p:tags r:id="rId8"/>
            </p:custDataLst>
          </p:nvPr>
        </p:nvSpPr>
        <p:spPr bwMode="auto">
          <a:xfrm>
            <a:off x="748904" y="4113610"/>
            <a:ext cx="7964090" cy="58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07000"/>
              </a:lnSpc>
              <a:spcAft>
                <a:spcPts val="600"/>
              </a:spcAft>
            </a:pPr>
            <a:r>
              <a:rPr lang="en-CA" altLang="en-US" sz="1500">
                <a:solidFill>
                  <a:srgbClr val="264D99"/>
                </a:solidFill>
                <a:ea typeface="Calibri" panose="020F0502020204030204" pitchFamily="34" charset="0"/>
                <a:cs typeface="Arial" panose="020B0604020202020204" pitchFamily="34" charset="0"/>
              </a:rPr>
              <a:t>Additional deliverables may be established in alignment with the goals of the National strategy for financial literacy. </a:t>
            </a:r>
          </a:p>
        </p:txBody>
      </p:sp>
    </p:spTree>
    <p:extLst>
      <p:ext uri="{BB962C8B-B14F-4D97-AF65-F5344CB8AC3E}">
        <p14:creationId xmlns:p14="http://schemas.microsoft.com/office/powerpoint/2010/main" val="947446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676995" y="224150"/>
            <a:ext cx="5805488" cy="603647"/>
          </a:xfrm>
        </p:spPr>
        <p:txBody>
          <a:bodyPr/>
          <a:lstStyle/>
          <a:p>
            <a:pPr algn="ctr">
              <a:defRPr/>
            </a:pPr>
            <a:r>
              <a:rPr lang="en-US" b="1" dirty="0" smtClean="0">
                <a:solidFill>
                  <a:schemeClr val="accent4">
                    <a:lumMod val="75000"/>
                  </a:schemeClr>
                </a:solidFill>
                <a:cs typeface="Arial" panose="020B0604020202020204" pitchFamily="34" charset="0"/>
              </a:rPr>
              <a:t>Best practices framework for </a:t>
            </a:r>
            <a:br>
              <a:rPr lang="en-US" b="1" dirty="0" smtClean="0">
                <a:solidFill>
                  <a:schemeClr val="accent4">
                    <a:lumMod val="75000"/>
                  </a:schemeClr>
                </a:solidFill>
                <a:cs typeface="Arial" panose="020B0604020202020204" pitchFamily="34" charset="0"/>
              </a:rPr>
            </a:br>
            <a:r>
              <a:rPr lang="en-US" b="1" dirty="0" smtClean="0">
                <a:solidFill>
                  <a:schemeClr val="accent4">
                    <a:lumMod val="75000"/>
                  </a:schemeClr>
                </a:solidFill>
                <a:cs typeface="Arial" panose="020B0604020202020204" pitchFamily="34" charset="0"/>
              </a:rPr>
              <a:t>financial literacy in the workplace</a:t>
            </a:r>
            <a:endParaRPr lang="en-CA" dirty="0">
              <a:solidFill>
                <a:schemeClr val="accent4">
                  <a:lumMod val="75000"/>
                </a:schemeClr>
              </a:solidFill>
            </a:endParaRPr>
          </a:p>
        </p:txBody>
      </p:sp>
      <p:sp>
        <p:nvSpPr>
          <p:cNvPr id="4" name="Slide Number Placeholder 3"/>
          <p:cNvSpPr>
            <a:spLocks noGrp="1"/>
          </p:cNvSpPr>
          <p:nvPr>
            <p:ph type="sldNum" sz="quarter" idx="10"/>
            <p:custDataLst>
              <p:tags r:id="rId2"/>
            </p:custDataLst>
          </p:nvPr>
        </p:nvSpPr>
        <p:spPr/>
        <p:txBody>
          <a:bodyPr/>
          <a:lstStyle/>
          <a:p>
            <a:pPr>
              <a:defRPr/>
            </a:pPr>
            <a:fld id="{0C4B078B-44A8-45DA-85DD-AA7CBB94EF03}" type="slidenum">
              <a:rPr lang="en-US" smtClean="0"/>
              <a:pPr>
                <a:defRPr/>
              </a:pPr>
              <a:t>8</a:t>
            </a:fld>
            <a:endParaRPr lang="en-US" dirty="0"/>
          </a:p>
        </p:txBody>
      </p:sp>
      <p:sp>
        <p:nvSpPr>
          <p:cNvPr id="27" name="Oval 26"/>
          <p:cNvSpPr/>
          <p:nvPr>
            <p:custDataLst>
              <p:tags r:id="rId3"/>
            </p:custDataLst>
          </p:nvPr>
        </p:nvSpPr>
        <p:spPr>
          <a:xfrm>
            <a:off x="1206103" y="2321719"/>
            <a:ext cx="2194322" cy="2400300"/>
          </a:xfrm>
          <a:prstGeom prst="ellipse">
            <a:avLst/>
          </a:prstGeom>
          <a:noFill/>
          <a:ln w="69850" cap="flat" cmpd="sng" algn="ctr">
            <a:solidFill>
              <a:srgbClr val="B2B2B2">
                <a:alpha val="30000"/>
              </a:srgbClr>
            </a:solidFill>
            <a:prstDash val="solid"/>
          </a:ln>
          <a:effectLst/>
        </p:spPr>
        <p:txBody>
          <a:bodyPr anchor="ctr"/>
          <a:lstStyle/>
          <a:p>
            <a:pPr algn="ctr" defTabSz="914378">
              <a:defRPr/>
            </a:pPr>
            <a:endParaRPr lang="en-US" kern="0">
              <a:solidFill>
                <a:prstClr val="white"/>
              </a:solidFill>
              <a:latin typeface="Open Sans Light"/>
            </a:endParaRPr>
          </a:p>
        </p:txBody>
      </p:sp>
      <p:sp>
        <p:nvSpPr>
          <p:cNvPr id="28" name="Arc 27"/>
          <p:cNvSpPr/>
          <p:nvPr>
            <p:custDataLst>
              <p:tags r:id="rId4"/>
            </p:custDataLst>
          </p:nvPr>
        </p:nvSpPr>
        <p:spPr>
          <a:xfrm rot="10800000">
            <a:off x="1206103" y="2320529"/>
            <a:ext cx="2194322" cy="2400300"/>
          </a:xfrm>
          <a:prstGeom prst="arc">
            <a:avLst>
              <a:gd name="adj1" fmla="val 10766207"/>
              <a:gd name="adj2" fmla="val 0"/>
            </a:avLst>
          </a:prstGeom>
          <a:noFill/>
          <a:ln w="69850" cap="rnd" cmpd="sng" algn="ctr">
            <a:solidFill>
              <a:srgbClr val="F49D00"/>
            </a:solidFill>
            <a:prstDash val="solid"/>
          </a:ln>
          <a:effectLst/>
        </p:spPr>
        <p:txBody>
          <a:bodyPr anchor="ctr"/>
          <a:lstStyle/>
          <a:p>
            <a:pPr algn="ctr" defTabSz="914378">
              <a:defRPr/>
            </a:pPr>
            <a:endParaRPr lang="en-US" kern="0">
              <a:solidFill>
                <a:srgbClr val="57565A"/>
              </a:solidFill>
              <a:latin typeface="Open Sans Light"/>
            </a:endParaRPr>
          </a:p>
        </p:txBody>
      </p:sp>
      <p:sp>
        <p:nvSpPr>
          <p:cNvPr id="29" name="Oval 28"/>
          <p:cNvSpPr/>
          <p:nvPr>
            <p:custDataLst>
              <p:tags r:id="rId5"/>
            </p:custDataLst>
          </p:nvPr>
        </p:nvSpPr>
        <p:spPr>
          <a:xfrm>
            <a:off x="3424238" y="2293144"/>
            <a:ext cx="2220516" cy="2428875"/>
          </a:xfrm>
          <a:prstGeom prst="ellipse">
            <a:avLst/>
          </a:prstGeom>
          <a:noFill/>
          <a:ln w="69850" cap="flat" cmpd="sng" algn="ctr">
            <a:solidFill>
              <a:srgbClr val="B2B2B2">
                <a:alpha val="30000"/>
              </a:srgbClr>
            </a:solidFill>
            <a:prstDash val="solid"/>
          </a:ln>
          <a:effectLst/>
        </p:spPr>
        <p:txBody>
          <a:bodyPr anchor="ctr"/>
          <a:lstStyle/>
          <a:p>
            <a:pPr algn="ctr" defTabSz="914378">
              <a:defRPr/>
            </a:pPr>
            <a:endParaRPr lang="en-US" kern="0">
              <a:solidFill>
                <a:prstClr val="white"/>
              </a:solidFill>
              <a:latin typeface="Open Sans Light"/>
            </a:endParaRPr>
          </a:p>
        </p:txBody>
      </p:sp>
      <p:sp>
        <p:nvSpPr>
          <p:cNvPr id="30" name="Arc 29"/>
          <p:cNvSpPr/>
          <p:nvPr>
            <p:custDataLst>
              <p:tags r:id="rId6"/>
            </p:custDataLst>
          </p:nvPr>
        </p:nvSpPr>
        <p:spPr>
          <a:xfrm>
            <a:off x="3400426" y="2284810"/>
            <a:ext cx="2259806" cy="2436019"/>
          </a:xfrm>
          <a:prstGeom prst="arc">
            <a:avLst>
              <a:gd name="adj1" fmla="val 10766207"/>
              <a:gd name="adj2" fmla="val 0"/>
            </a:avLst>
          </a:prstGeom>
          <a:noFill/>
          <a:ln w="69850" cap="rnd" cmpd="sng" algn="ctr">
            <a:solidFill>
              <a:srgbClr val="1D6E9B"/>
            </a:solidFill>
            <a:prstDash val="solid"/>
          </a:ln>
          <a:effectLst/>
        </p:spPr>
        <p:txBody>
          <a:bodyPr anchor="ctr"/>
          <a:lstStyle/>
          <a:p>
            <a:pPr algn="ctr" defTabSz="914378">
              <a:defRPr/>
            </a:pPr>
            <a:endParaRPr lang="en-US" kern="0">
              <a:solidFill>
                <a:srgbClr val="57565A"/>
              </a:solidFill>
              <a:latin typeface="Open Sans Light"/>
            </a:endParaRPr>
          </a:p>
        </p:txBody>
      </p:sp>
      <p:sp>
        <p:nvSpPr>
          <p:cNvPr id="31" name="Oval 30"/>
          <p:cNvSpPr/>
          <p:nvPr>
            <p:custDataLst>
              <p:tags r:id="rId7"/>
            </p:custDataLst>
          </p:nvPr>
        </p:nvSpPr>
        <p:spPr>
          <a:xfrm>
            <a:off x="5662613" y="2318147"/>
            <a:ext cx="2197894" cy="2403872"/>
          </a:xfrm>
          <a:prstGeom prst="ellipse">
            <a:avLst/>
          </a:prstGeom>
          <a:noFill/>
          <a:ln w="69850" cap="flat" cmpd="sng" algn="ctr">
            <a:solidFill>
              <a:srgbClr val="B2B2B2">
                <a:alpha val="30000"/>
              </a:srgbClr>
            </a:solidFill>
            <a:prstDash val="solid"/>
          </a:ln>
          <a:effectLst/>
        </p:spPr>
        <p:txBody>
          <a:bodyPr anchor="ctr"/>
          <a:lstStyle/>
          <a:p>
            <a:pPr algn="ctr" defTabSz="914378">
              <a:defRPr/>
            </a:pPr>
            <a:endParaRPr lang="en-US" kern="0">
              <a:solidFill>
                <a:prstClr val="white"/>
              </a:solidFill>
              <a:latin typeface="Open Sans Light"/>
            </a:endParaRPr>
          </a:p>
        </p:txBody>
      </p:sp>
      <p:sp>
        <p:nvSpPr>
          <p:cNvPr id="32" name="Arc 31"/>
          <p:cNvSpPr/>
          <p:nvPr>
            <p:custDataLst>
              <p:tags r:id="rId8"/>
            </p:custDataLst>
          </p:nvPr>
        </p:nvSpPr>
        <p:spPr>
          <a:xfrm rot="10800000">
            <a:off x="5660231" y="2330054"/>
            <a:ext cx="2195513" cy="2400300"/>
          </a:xfrm>
          <a:prstGeom prst="arc">
            <a:avLst>
              <a:gd name="adj1" fmla="val 10766207"/>
              <a:gd name="adj2" fmla="val 0"/>
            </a:avLst>
          </a:prstGeom>
          <a:noFill/>
          <a:ln w="69850" cap="rnd" cmpd="sng" algn="ctr">
            <a:solidFill>
              <a:srgbClr val="CF423F"/>
            </a:solidFill>
            <a:prstDash val="solid"/>
          </a:ln>
          <a:effectLst/>
        </p:spPr>
        <p:txBody>
          <a:bodyPr anchor="ctr"/>
          <a:lstStyle/>
          <a:p>
            <a:pPr algn="ctr" defTabSz="914378">
              <a:defRPr/>
            </a:pPr>
            <a:endParaRPr lang="en-US" kern="0">
              <a:solidFill>
                <a:srgbClr val="57565A"/>
              </a:solidFill>
              <a:latin typeface="Open Sans Light"/>
            </a:endParaRPr>
          </a:p>
        </p:txBody>
      </p:sp>
      <p:sp>
        <p:nvSpPr>
          <p:cNvPr id="33" name="Oval 19"/>
          <p:cNvSpPr>
            <a:spLocks noChangeArrowheads="1"/>
          </p:cNvSpPr>
          <p:nvPr>
            <p:custDataLst>
              <p:tags r:id="rId9"/>
            </p:custDataLst>
          </p:nvPr>
        </p:nvSpPr>
        <p:spPr bwMode="auto">
          <a:xfrm>
            <a:off x="1872853" y="2907507"/>
            <a:ext cx="842963" cy="831056"/>
          </a:xfrm>
          <a:prstGeom prst="ellipse">
            <a:avLst/>
          </a:prstGeom>
          <a:solidFill>
            <a:srgbClr val="F49D00"/>
          </a:solidFill>
          <a:ln>
            <a:noFill/>
          </a:ln>
        </p:spPr>
        <p:txBody>
          <a:bodyPr/>
          <a:lstStyle/>
          <a:p>
            <a:pPr defTabSz="914378">
              <a:defRPr/>
            </a:pPr>
            <a:endParaRPr lang="en-US" kern="0">
              <a:solidFill>
                <a:srgbClr val="57565A"/>
              </a:solidFill>
              <a:latin typeface="Open Sans Light"/>
            </a:endParaRPr>
          </a:p>
        </p:txBody>
      </p:sp>
      <p:sp>
        <p:nvSpPr>
          <p:cNvPr id="34" name="Oval 20"/>
          <p:cNvSpPr>
            <a:spLocks noChangeArrowheads="1"/>
          </p:cNvSpPr>
          <p:nvPr>
            <p:custDataLst>
              <p:tags r:id="rId10"/>
            </p:custDataLst>
          </p:nvPr>
        </p:nvSpPr>
        <p:spPr bwMode="auto">
          <a:xfrm>
            <a:off x="4157663" y="2950369"/>
            <a:ext cx="821531" cy="832247"/>
          </a:xfrm>
          <a:prstGeom prst="ellipse">
            <a:avLst/>
          </a:prstGeom>
          <a:solidFill>
            <a:srgbClr val="1D6E9B"/>
          </a:solidFill>
          <a:ln>
            <a:noFill/>
          </a:ln>
        </p:spPr>
        <p:txBody>
          <a:bodyPr/>
          <a:lstStyle/>
          <a:p>
            <a:pPr defTabSz="914378">
              <a:defRPr/>
            </a:pPr>
            <a:endParaRPr lang="en-US" kern="0">
              <a:solidFill>
                <a:srgbClr val="57565A"/>
              </a:solidFill>
              <a:latin typeface="Open Sans Light"/>
            </a:endParaRPr>
          </a:p>
        </p:txBody>
      </p:sp>
      <p:sp>
        <p:nvSpPr>
          <p:cNvPr id="35" name="Oval 18"/>
          <p:cNvSpPr>
            <a:spLocks noChangeArrowheads="1"/>
          </p:cNvSpPr>
          <p:nvPr>
            <p:custDataLst>
              <p:tags r:id="rId11"/>
            </p:custDataLst>
          </p:nvPr>
        </p:nvSpPr>
        <p:spPr bwMode="auto">
          <a:xfrm>
            <a:off x="6367463" y="2921794"/>
            <a:ext cx="797719" cy="831056"/>
          </a:xfrm>
          <a:prstGeom prst="ellipse">
            <a:avLst/>
          </a:prstGeom>
          <a:solidFill>
            <a:srgbClr val="CF423F"/>
          </a:solidFill>
          <a:ln>
            <a:noFill/>
          </a:ln>
        </p:spPr>
        <p:txBody>
          <a:bodyPr/>
          <a:lstStyle/>
          <a:p>
            <a:pPr defTabSz="914378">
              <a:defRPr/>
            </a:pPr>
            <a:endParaRPr lang="en-US" kern="0">
              <a:solidFill>
                <a:srgbClr val="57565A"/>
              </a:solidFill>
              <a:latin typeface="Open Sans Light"/>
            </a:endParaRPr>
          </a:p>
        </p:txBody>
      </p:sp>
      <p:sp>
        <p:nvSpPr>
          <p:cNvPr id="37" name="Rectangle 36"/>
          <p:cNvSpPr>
            <a:spLocks noChangeArrowheads="1"/>
          </p:cNvSpPr>
          <p:nvPr>
            <p:custDataLst>
              <p:tags r:id="rId12"/>
            </p:custDataLst>
          </p:nvPr>
        </p:nvSpPr>
        <p:spPr bwMode="auto">
          <a:xfrm>
            <a:off x="1172766" y="3886200"/>
            <a:ext cx="2195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en-US" altLang="en-US" sz="1350" b="1" dirty="0">
                <a:solidFill>
                  <a:srgbClr val="CCCCCC">
                    <a:lumMod val="50000"/>
                  </a:srgbClr>
                </a:solidFill>
                <a:latin typeface="Calibri"/>
              </a:rPr>
              <a:t>Research-Based</a:t>
            </a:r>
            <a:r>
              <a:rPr lang="en-US" altLang="en-US" sz="1050" b="1" dirty="0">
                <a:solidFill>
                  <a:srgbClr val="CCCCCC">
                    <a:lumMod val="50000"/>
                  </a:srgbClr>
                </a:solidFill>
                <a:latin typeface="Calibri"/>
              </a:rPr>
              <a:t> </a:t>
            </a:r>
          </a:p>
        </p:txBody>
      </p:sp>
      <p:sp>
        <p:nvSpPr>
          <p:cNvPr id="38" name="Rectangle 37"/>
          <p:cNvSpPr>
            <a:spLocks noChangeArrowheads="1"/>
          </p:cNvSpPr>
          <p:nvPr>
            <p:custDataLst>
              <p:tags r:id="rId13"/>
            </p:custDataLst>
          </p:nvPr>
        </p:nvSpPr>
        <p:spPr bwMode="auto">
          <a:xfrm>
            <a:off x="3470672" y="3886200"/>
            <a:ext cx="219432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en-US" altLang="en-US" sz="1350" b="1" dirty="0">
                <a:solidFill>
                  <a:srgbClr val="CCCCCC">
                    <a:lumMod val="50000"/>
                  </a:srgbClr>
                </a:solidFill>
                <a:latin typeface="Calibri"/>
              </a:rPr>
              <a:t>Evidence-Based</a:t>
            </a:r>
          </a:p>
        </p:txBody>
      </p:sp>
      <p:sp>
        <p:nvSpPr>
          <p:cNvPr id="39" name="Rectangle 38"/>
          <p:cNvSpPr>
            <a:spLocks noChangeArrowheads="1"/>
          </p:cNvSpPr>
          <p:nvPr>
            <p:custDataLst>
              <p:tags r:id="rId14"/>
            </p:custDataLst>
          </p:nvPr>
        </p:nvSpPr>
        <p:spPr bwMode="auto">
          <a:xfrm>
            <a:off x="5673328" y="3886200"/>
            <a:ext cx="2195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en-US" altLang="en-US" sz="1350" b="1" dirty="0">
                <a:solidFill>
                  <a:srgbClr val="CCCCCC">
                    <a:lumMod val="50000"/>
                  </a:srgbClr>
                </a:solidFill>
                <a:latin typeface="Calibri"/>
              </a:rPr>
              <a:t>Pilots</a:t>
            </a:r>
            <a:r>
              <a:rPr lang="en-US" altLang="en-US" sz="1350" dirty="0">
                <a:solidFill>
                  <a:srgbClr val="CCCCCC">
                    <a:lumMod val="50000"/>
                  </a:srgbClr>
                </a:solidFill>
                <a:latin typeface="Calibri"/>
              </a:rPr>
              <a:t> </a:t>
            </a:r>
          </a:p>
        </p:txBody>
      </p:sp>
      <p:sp>
        <p:nvSpPr>
          <p:cNvPr id="22544" name="Freeform 126"/>
          <p:cNvSpPr>
            <a:spLocks noEditPoints="1"/>
          </p:cNvSpPr>
          <p:nvPr>
            <p:custDataLst>
              <p:tags r:id="rId15"/>
            </p:custDataLst>
          </p:nvPr>
        </p:nvSpPr>
        <p:spPr bwMode="auto">
          <a:xfrm>
            <a:off x="6512719" y="3044429"/>
            <a:ext cx="507206" cy="560784"/>
          </a:xfrm>
          <a:custGeom>
            <a:avLst/>
            <a:gdLst>
              <a:gd name="T0" fmla="*/ 2147483646 w 703"/>
              <a:gd name="T1" fmla="*/ 2147483646 h 711"/>
              <a:gd name="T2" fmla="*/ 2147483646 w 703"/>
              <a:gd name="T3" fmla="*/ 2147483646 h 711"/>
              <a:gd name="T4" fmla="*/ 2147483646 w 703"/>
              <a:gd name="T5" fmla="*/ 2147483646 h 711"/>
              <a:gd name="T6" fmla="*/ 2147483646 w 703"/>
              <a:gd name="T7" fmla="*/ 2147483646 h 711"/>
              <a:gd name="T8" fmla="*/ 2147483646 w 703"/>
              <a:gd name="T9" fmla="*/ 2147483646 h 711"/>
              <a:gd name="T10" fmla="*/ 2147483646 w 703"/>
              <a:gd name="T11" fmla="*/ 2147483646 h 711"/>
              <a:gd name="T12" fmla="*/ 2147483646 w 703"/>
              <a:gd name="T13" fmla="*/ 2147483646 h 711"/>
              <a:gd name="T14" fmla="*/ 2147483646 w 703"/>
              <a:gd name="T15" fmla="*/ 2147483646 h 711"/>
              <a:gd name="T16" fmla="*/ 2147483646 w 703"/>
              <a:gd name="T17" fmla="*/ 0 h 711"/>
              <a:gd name="T18" fmla="*/ 2147483646 w 703"/>
              <a:gd name="T19" fmla="*/ 2147483646 h 711"/>
              <a:gd name="T20" fmla="*/ 2147483646 w 703"/>
              <a:gd name="T21" fmla="*/ 2147483646 h 711"/>
              <a:gd name="T22" fmla="*/ 2147483646 w 703"/>
              <a:gd name="T23" fmla="*/ 2147483646 h 711"/>
              <a:gd name="T24" fmla="*/ 0 w 703"/>
              <a:gd name="T25" fmla="*/ 2147483646 h 711"/>
              <a:gd name="T26" fmla="*/ 0 w 703"/>
              <a:gd name="T27" fmla="*/ 2147483646 h 711"/>
              <a:gd name="T28" fmla="*/ 2147483646 w 703"/>
              <a:gd name="T29" fmla="*/ 2147483646 h 711"/>
              <a:gd name="T30" fmla="*/ 2147483646 w 703"/>
              <a:gd name="T31" fmla="*/ 2147483646 h 711"/>
              <a:gd name="T32" fmla="*/ 2147483646 w 703"/>
              <a:gd name="T33" fmla="*/ 2147483646 h 711"/>
              <a:gd name="T34" fmla="*/ 2147483646 w 703"/>
              <a:gd name="T35" fmla="*/ 2147483646 h 711"/>
              <a:gd name="T36" fmla="*/ 2147483646 w 703"/>
              <a:gd name="T37" fmla="*/ 2147483646 h 711"/>
              <a:gd name="T38" fmla="*/ 2147483646 w 703"/>
              <a:gd name="T39" fmla="*/ 2147483646 h 711"/>
              <a:gd name="T40" fmla="*/ 2147483646 w 703"/>
              <a:gd name="T41" fmla="*/ 2147483646 h 711"/>
              <a:gd name="T42" fmla="*/ 2147483646 w 703"/>
              <a:gd name="T43" fmla="*/ 2147483646 h 711"/>
              <a:gd name="T44" fmla="*/ 2147483646 w 703"/>
              <a:gd name="T45" fmla="*/ 2147483646 h 711"/>
              <a:gd name="T46" fmla="*/ 2147483646 w 703"/>
              <a:gd name="T47" fmla="*/ 2147483646 h 711"/>
              <a:gd name="T48" fmla="*/ 2147483646 w 703"/>
              <a:gd name="T49" fmla="*/ 2147483646 h 711"/>
              <a:gd name="T50" fmla="*/ 2147483646 w 703"/>
              <a:gd name="T51" fmla="*/ 2147483646 h 711"/>
              <a:gd name="T52" fmla="*/ 2147483646 w 703"/>
              <a:gd name="T53" fmla="*/ 2147483646 h 711"/>
              <a:gd name="T54" fmla="*/ 2147483646 w 703"/>
              <a:gd name="T55" fmla="*/ 2147483646 h 711"/>
              <a:gd name="T56" fmla="*/ 2147483646 w 703"/>
              <a:gd name="T57" fmla="*/ 2147483646 h 711"/>
              <a:gd name="T58" fmla="*/ 2147483646 w 703"/>
              <a:gd name="T59" fmla="*/ 2147483646 h 711"/>
              <a:gd name="T60" fmla="*/ 2147483646 w 703"/>
              <a:gd name="T61" fmla="*/ 2147483646 h 711"/>
              <a:gd name="T62" fmla="*/ 2147483646 w 703"/>
              <a:gd name="T63" fmla="*/ 2147483646 h 711"/>
              <a:gd name="T64" fmla="*/ 2147483646 w 703"/>
              <a:gd name="T65" fmla="*/ 2147483646 h 711"/>
              <a:gd name="T66" fmla="*/ 2147483646 w 703"/>
              <a:gd name="T67" fmla="*/ 2147483646 h 711"/>
              <a:gd name="T68" fmla="*/ 2147483646 w 703"/>
              <a:gd name="T69" fmla="*/ 2147483646 h 711"/>
              <a:gd name="T70" fmla="*/ 2147483646 w 703"/>
              <a:gd name="T71" fmla="*/ 2147483646 h 711"/>
              <a:gd name="T72" fmla="*/ 2147483646 w 703"/>
              <a:gd name="T73" fmla="*/ 2147483646 h 711"/>
              <a:gd name="T74" fmla="*/ 2147483646 w 703"/>
              <a:gd name="T75" fmla="*/ 2147483646 h 711"/>
              <a:gd name="T76" fmla="*/ 2147483646 w 703"/>
              <a:gd name="T77" fmla="*/ 2147483646 h 711"/>
              <a:gd name="T78" fmla="*/ 2147483646 w 703"/>
              <a:gd name="T79" fmla="*/ 2147483646 h 711"/>
              <a:gd name="T80" fmla="*/ 2147483646 w 703"/>
              <a:gd name="T81" fmla="*/ 2147483646 h 711"/>
              <a:gd name="T82" fmla="*/ 2147483646 w 703"/>
              <a:gd name="T83" fmla="*/ 2147483646 h 711"/>
              <a:gd name="T84" fmla="*/ 2147483646 w 703"/>
              <a:gd name="T85" fmla="*/ 2147483646 h 7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3" h="711">
                <a:moveTo>
                  <a:pt x="703" y="395"/>
                </a:moveTo>
                <a:cubicBezTo>
                  <a:pt x="703" y="394"/>
                  <a:pt x="703" y="394"/>
                  <a:pt x="703" y="393"/>
                </a:cubicBezTo>
                <a:cubicBezTo>
                  <a:pt x="703" y="332"/>
                  <a:pt x="703" y="332"/>
                  <a:pt x="703" y="332"/>
                </a:cubicBezTo>
                <a:cubicBezTo>
                  <a:pt x="703" y="328"/>
                  <a:pt x="700" y="325"/>
                  <a:pt x="696" y="325"/>
                </a:cubicBezTo>
                <a:cubicBezTo>
                  <a:pt x="658" y="325"/>
                  <a:pt x="658" y="325"/>
                  <a:pt x="658" y="325"/>
                </a:cubicBezTo>
                <a:cubicBezTo>
                  <a:pt x="656" y="274"/>
                  <a:pt x="626" y="232"/>
                  <a:pt x="596" y="218"/>
                </a:cubicBezTo>
                <a:cubicBezTo>
                  <a:pt x="598" y="213"/>
                  <a:pt x="599" y="208"/>
                  <a:pt x="599" y="202"/>
                </a:cubicBezTo>
                <a:cubicBezTo>
                  <a:pt x="599" y="178"/>
                  <a:pt x="579" y="158"/>
                  <a:pt x="555" y="158"/>
                </a:cubicBezTo>
                <a:cubicBezTo>
                  <a:pt x="530" y="158"/>
                  <a:pt x="511" y="178"/>
                  <a:pt x="511" y="202"/>
                </a:cubicBezTo>
                <a:cubicBezTo>
                  <a:pt x="511" y="226"/>
                  <a:pt x="530" y="246"/>
                  <a:pt x="555" y="246"/>
                </a:cubicBezTo>
                <a:cubicBezTo>
                  <a:pt x="568" y="246"/>
                  <a:pt x="580" y="240"/>
                  <a:pt x="589" y="230"/>
                </a:cubicBezTo>
                <a:cubicBezTo>
                  <a:pt x="616" y="242"/>
                  <a:pt x="642" y="278"/>
                  <a:pt x="644" y="325"/>
                </a:cubicBezTo>
                <a:cubicBezTo>
                  <a:pt x="537" y="325"/>
                  <a:pt x="537" y="325"/>
                  <a:pt x="537" y="325"/>
                </a:cubicBezTo>
                <a:cubicBezTo>
                  <a:pt x="524" y="276"/>
                  <a:pt x="457" y="264"/>
                  <a:pt x="420" y="257"/>
                </a:cubicBezTo>
                <a:cubicBezTo>
                  <a:pt x="413" y="256"/>
                  <a:pt x="404" y="254"/>
                  <a:pt x="400" y="253"/>
                </a:cubicBezTo>
                <a:cubicBezTo>
                  <a:pt x="399" y="244"/>
                  <a:pt x="400" y="222"/>
                  <a:pt x="400" y="206"/>
                </a:cubicBezTo>
                <a:cubicBezTo>
                  <a:pt x="430" y="187"/>
                  <a:pt x="449" y="149"/>
                  <a:pt x="449" y="106"/>
                </a:cubicBezTo>
                <a:cubicBezTo>
                  <a:pt x="449" y="45"/>
                  <a:pt x="409" y="0"/>
                  <a:pt x="355" y="0"/>
                </a:cubicBezTo>
                <a:cubicBezTo>
                  <a:pt x="302" y="0"/>
                  <a:pt x="261" y="45"/>
                  <a:pt x="261" y="106"/>
                </a:cubicBezTo>
                <a:cubicBezTo>
                  <a:pt x="261" y="147"/>
                  <a:pt x="279" y="182"/>
                  <a:pt x="305" y="202"/>
                </a:cubicBezTo>
                <a:cubicBezTo>
                  <a:pt x="306" y="218"/>
                  <a:pt x="306" y="243"/>
                  <a:pt x="305" y="253"/>
                </a:cubicBezTo>
                <a:cubicBezTo>
                  <a:pt x="301" y="254"/>
                  <a:pt x="293" y="256"/>
                  <a:pt x="285" y="257"/>
                </a:cubicBezTo>
                <a:cubicBezTo>
                  <a:pt x="248" y="264"/>
                  <a:pt x="182" y="276"/>
                  <a:pt x="168" y="325"/>
                </a:cubicBezTo>
                <a:cubicBezTo>
                  <a:pt x="7" y="325"/>
                  <a:pt x="7" y="325"/>
                  <a:pt x="7" y="325"/>
                </a:cubicBezTo>
                <a:cubicBezTo>
                  <a:pt x="3" y="325"/>
                  <a:pt x="0" y="328"/>
                  <a:pt x="0" y="332"/>
                </a:cubicBezTo>
                <a:cubicBezTo>
                  <a:pt x="0" y="393"/>
                  <a:pt x="0" y="393"/>
                  <a:pt x="0" y="393"/>
                </a:cubicBezTo>
                <a:cubicBezTo>
                  <a:pt x="0" y="394"/>
                  <a:pt x="0" y="394"/>
                  <a:pt x="0" y="395"/>
                </a:cubicBezTo>
                <a:cubicBezTo>
                  <a:pt x="0" y="395"/>
                  <a:pt x="0" y="395"/>
                  <a:pt x="0" y="395"/>
                </a:cubicBezTo>
                <a:cubicBezTo>
                  <a:pt x="1" y="396"/>
                  <a:pt x="1" y="396"/>
                  <a:pt x="1" y="396"/>
                </a:cubicBezTo>
                <a:cubicBezTo>
                  <a:pt x="1" y="397"/>
                  <a:pt x="1" y="397"/>
                  <a:pt x="1" y="397"/>
                </a:cubicBezTo>
                <a:cubicBezTo>
                  <a:pt x="62" y="515"/>
                  <a:pt x="62" y="515"/>
                  <a:pt x="62" y="515"/>
                </a:cubicBezTo>
                <a:cubicBezTo>
                  <a:pt x="63" y="517"/>
                  <a:pt x="65" y="518"/>
                  <a:pt x="68" y="518"/>
                </a:cubicBezTo>
                <a:cubicBezTo>
                  <a:pt x="142" y="518"/>
                  <a:pt x="142" y="518"/>
                  <a:pt x="142" y="518"/>
                </a:cubicBezTo>
                <a:cubicBezTo>
                  <a:pt x="142" y="704"/>
                  <a:pt x="142" y="704"/>
                  <a:pt x="142" y="704"/>
                </a:cubicBezTo>
                <a:cubicBezTo>
                  <a:pt x="142" y="708"/>
                  <a:pt x="145" y="711"/>
                  <a:pt x="149" y="711"/>
                </a:cubicBezTo>
                <a:cubicBezTo>
                  <a:pt x="153" y="711"/>
                  <a:pt x="156" y="708"/>
                  <a:pt x="156" y="704"/>
                </a:cubicBezTo>
                <a:cubicBezTo>
                  <a:pt x="156" y="454"/>
                  <a:pt x="156" y="454"/>
                  <a:pt x="156" y="454"/>
                </a:cubicBezTo>
                <a:cubicBezTo>
                  <a:pt x="548" y="454"/>
                  <a:pt x="548" y="454"/>
                  <a:pt x="548" y="454"/>
                </a:cubicBezTo>
                <a:cubicBezTo>
                  <a:pt x="548" y="704"/>
                  <a:pt x="548" y="704"/>
                  <a:pt x="548" y="704"/>
                </a:cubicBezTo>
                <a:cubicBezTo>
                  <a:pt x="548" y="708"/>
                  <a:pt x="551" y="711"/>
                  <a:pt x="555" y="711"/>
                </a:cubicBezTo>
                <a:cubicBezTo>
                  <a:pt x="559" y="711"/>
                  <a:pt x="562" y="708"/>
                  <a:pt x="562" y="704"/>
                </a:cubicBezTo>
                <a:cubicBezTo>
                  <a:pt x="562" y="518"/>
                  <a:pt x="562" y="518"/>
                  <a:pt x="562" y="518"/>
                </a:cubicBezTo>
                <a:cubicBezTo>
                  <a:pt x="635" y="518"/>
                  <a:pt x="635" y="518"/>
                  <a:pt x="635" y="518"/>
                </a:cubicBezTo>
                <a:cubicBezTo>
                  <a:pt x="638" y="518"/>
                  <a:pt x="640" y="517"/>
                  <a:pt x="642" y="515"/>
                </a:cubicBezTo>
                <a:cubicBezTo>
                  <a:pt x="702" y="397"/>
                  <a:pt x="702" y="397"/>
                  <a:pt x="702" y="397"/>
                </a:cubicBezTo>
                <a:cubicBezTo>
                  <a:pt x="702" y="397"/>
                  <a:pt x="702" y="397"/>
                  <a:pt x="702" y="396"/>
                </a:cubicBezTo>
                <a:cubicBezTo>
                  <a:pt x="703" y="396"/>
                  <a:pt x="703" y="396"/>
                  <a:pt x="703" y="395"/>
                </a:cubicBezTo>
                <a:cubicBezTo>
                  <a:pt x="703" y="395"/>
                  <a:pt x="703" y="395"/>
                  <a:pt x="703" y="395"/>
                </a:cubicBezTo>
                <a:close/>
                <a:moveTo>
                  <a:pt x="555" y="232"/>
                </a:moveTo>
                <a:cubicBezTo>
                  <a:pt x="538" y="232"/>
                  <a:pt x="525" y="218"/>
                  <a:pt x="525" y="202"/>
                </a:cubicBezTo>
                <a:cubicBezTo>
                  <a:pt x="525" y="185"/>
                  <a:pt x="538" y="172"/>
                  <a:pt x="555" y="172"/>
                </a:cubicBezTo>
                <a:cubicBezTo>
                  <a:pt x="571" y="172"/>
                  <a:pt x="585" y="185"/>
                  <a:pt x="585" y="202"/>
                </a:cubicBezTo>
                <a:cubicBezTo>
                  <a:pt x="585" y="218"/>
                  <a:pt x="571" y="232"/>
                  <a:pt x="555" y="232"/>
                </a:cubicBezTo>
                <a:close/>
                <a:moveTo>
                  <a:pt x="275" y="106"/>
                </a:moveTo>
                <a:cubicBezTo>
                  <a:pt x="275" y="53"/>
                  <a:pt x="310" y="14"/>
                  <a:pt x="355" y="14"/>
                </a:cubicBezTo>
                <a:cubicBezTo>
                  <a:pt x="401" y="14"/>
                  <a:pt x="435" y="53"/>
                  <a:pt x="435" y="106"/>
                </a:cubicBezTo>
                <a:cubicBezTo>
                  <a:pt x="435" y="145"/>
                  <a:pt x="418" y="179"/>
                  <a:pt x="392" y="195"/>
                </a:cubicBezTo>
                <a:cubicBezTo>
                  <a:pt x="390" y="195"/>
                  <a:pt x="389" y="196"/>
                  <a:pt x="389" y="197"/>
                </a:cubicBezTo>
                <a:cubicBezTo>
                  <a:pt x="378" y="203"/>
                  <a:pt x="367" y="206"/>
                  <a:pt x="355" y="206"/>
                </a:cubicBezTo>
                <a:cubicBezTo>
                  <a:pt x="311" y="206"/>
                  <a:pt x="275" y="161"/>
                  <a:pt x="275" y="106"/>
                </a:cubicBezTo>
                <a:close/>
                <a:moveTo>
                  <a:pt x="288" y="271"/>
                </a:moveTo>
                <a:cubicBezTo>
                  <a:pt x="308" y="267"/>
                  <a:pt x="317" y="266"/>
                  <a:pt x="318" y="258"/>
                </a:cubicBezTo>
                <a:cubicBezTo>
                  <a:pt x="320" y="250"/>
                  <a:pt x="320" y="226"/>
                  <a:pt x="319" y="211"/>
                </a:cubicBezTo>
                <a:cubicBezTo>
                  <a:pt x="330" y="217"/>
                  <a:pt x="342" y="220"/>
                  <a:pt x="355" y="220"/>
                </a:cubicBezTo>
                <a:cubicBezTo>
                  <a:pt x="366" y="220"/>
                  <a:pt x="376" y="218"/>
                  <a:pt x="386" y="214"/>
                </a:cubicBezTo>
                <a:cubicBezTo>
                  <a:pt x="386" y="228"/>
                  <a:pt x="385" y="251"/>
                  <a:pt x="387" y="258"/>
                </a:cubicBezTo>
                <a:cubicBezTo>
                  <a:pt x="389" y="266"/>
                  <a:pt x="397" y="267"/>
                  <a:pt x="418" y="271"/>
                </a:cubicBezTo>
                <a:cubicBezTo>
                  <a:pt x="452" y="277"/>
                  <a:pt x="509" y="288"/>
                  <a:pt x="523" y="325"/>
                </a:cubicBezTo>
                <a:cubicBezTo>
                  <a:pt x="183" y="325"/>
                  <a:pt x="183" y="325"/>
                  <a:pt x="183" y="325"/>
                </a:cubicBezTo>
                <a:cubicBezTo>
                  <a:pt x="197" y="288"/>
                  <a:pt x="253" y="277"/>
                  <a:pt x="288" y="271"/>
                </a:cubicBezTo>
                <a:close/>
                <a:moveTo>
                  <a:pt x="14" y="339"/>
                </a:moveTo>
                <a:cubicBezTo>
                  <a:pt x="689" y="339"/>
                  <a:pt x="689" y="339"/>
                  <a:pt x="689" y="339"/>
                </a:cubicBezTo>
                <a:cubicBezTo>
                  <a:pt x="689" y="386"/>
                  <a:pt x="689" y="386"/>
                  <a:pt x="689" y="386"/>
                </a:cubicBezTo>
                <a:cubicBezTo>
                  <a:pt x="14" y="386"/>
                  <a:pt x="14" y="386"/>
                  <a:pt x="14" y="386"/>
                </a:cubicBezTo>
                <a:lnTo>
                  <a:pt x="14" y="339"/>
                </a:lnTo>
                <a:close/>
                <a:moveTo>
                  <a:pt x="631" y="504"/>
                </a:moveTo>
                <a:cubicBezTo>
                  <a:pt x="562" y="504"/>
                  <a:pt x="562" y="504"/>
                  <a:pt x="562" y="504"/>
                </a:cubicBezTo>
                <a:cubicBezTo>
                  <a:pt x="562" y="447"/>
                  <a:pt x="562" y="447"/>
                  <a:pt x="562" y="447"/>
                </a:cubicBezTo>
                <a:cubicBezTo>
                  <a:pt x="562" y="443"/>
                  <a:pt x="559" y="440"/>
                  <a:pt x="555" y="440"/>
                </a:cubicBezTo>
                <a:cubicBezTo>
                  <a:pt x="149" y="440"/>
                  <a:pt x="149" y="440"/>
                  <a:pt x="149" y="440"/>
                </a:cubicBezTo>
                <a:cubicBezTo>
                  <a:pt x="145" y="440"/>
                  <a:pt x="142" y="443"/>
                  <a:pt x="142" y="447"/>
                </a:cubicBezTo>
                <a:cubicBezTo>
                  <a:pt x="142" y="504"/>
                  <a:pt x="142" y="504"/>
                  <a:pt x="142" y="504"/>
                </a:cubicBezTo>
                <a:cubicBezTo>
                  <a:pt x="72" y="504"/>
                  <a:pt x="72" y="504"/>
                  <a:pt x="72" y="504"/>
                </a:cubicBezTo>
                <a:cubicBezTo>
                  <a:pt x="19" y="400"/>
                  <a:pt x="19" y="400"/>
                  <a:pt x="19" y="400"/>
                </a:cubicBezTo>
                <a:cubicBezTo>
                  <a:pt x="685" y="400"/>
                  <a:pt x="685" y="400"/>
                  <a:pt x="685" y="400"/>
                </a:cubicBezTo>
                <a:lnTo>
                  <a:pt x="631" y="5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pPr>
            <a:endParaRPr lang="en-CA" sz="1350">
              <a:solidFill>
                <a:prstClr val="black"/>
              </a:solidFill>
            </a:endParaRPr>
          </a:p>
        </p:txBody>
      </p:sp>
      <p:sp>
        <p:nvSpPr>
          <p:cNvPr id="22545" name="Freeform 107"/>
          <p:cNvSpPr>
            <a:spLocks noEditPoints="1"/>
          </p:cNvSpPr>
          <p:nvPr>
            <p:custDataLst>
              <p:tags r:id="rId16"/>
            </p:custDataLst>
          </p:nvPr>
        </p:nvSpPr>
        <p:spPr bwMode="auto">
          <a:xfrm>
            <a:off x="2068116" y="3055144"/>
            <a:ext cx="451247" cy="469106"/>
          </a:xfrm>
          <a:custGeom>
            <a:avLst/>
            <a:gdLst>
              <a:gd name="T0" fmla="*/ 2147483646 w 610"/>
              <a:gd name="T1" fmla="*/ 2147483646 h 606"/>
              <a:gd name="T2" fmla="*/ 2147483646 w 610"/>
              <a:gd name="T3" fmla="*/ 2147483646 h 606"/>
              <a:gd name="T4" fmla="*/ 2147483646 w 610"/>
              <a:gd name="T5" fmla="*/ 2147483646 h 606"/>
              <a:gd name="T6" fmla="*/ 2147483646 w 610"/>
              <a:gd name="T7" fmla="*/ 0 h 606"/>
              <a:gd name="T8" fmla="*/ 2147483646 w 610"/>
              <a:gd name="T9" fmla="*/ 2147483646 h 606"/>
              <a:gd name="T10" fmla="*/ 0 w 610"/>
              <a:gd name="T11" fmla="*/ 2147483646 h 606"/>
              <a:gd name="T12" fmla="*/ 2147483646 w 610"/>
              <a:gd name="T13" fmla="*/ 2147483646 h 606"/>
              <a:gd name="T14" fmla="*/ 2147483646 w 610"/>
              <a:gd name="T15" fmla="*/ 2147483646 h 606"/>
              <a:gd name="T16" fmla="*/ 2147483646 w 610"/>
              <a:gd name="T17" fmla="*/ 2147483646 h 606"/>
              <a:gd name="T18" fmla="*/ 2147483646 w 610"/>
              <a:gd name="T19" fmla="*/ 2147483646 h 606"/>
              <a:gd name="T20" fmla="*/ 2147483646 w 610"/>
              <a:gd name="T21" fmla="*/ 2147483646 h 606"/>
              <a:gd name="T22" fmla="*/ 2147483646 w 610"/>
              <a:gd name="T23" fmla="*/ 2147483646 h 606"/>
              <a:gd name="T24" fmla="*/ 2147483646 w 610"/>
              <a:gd name="T25" fmla="*/ 2147483646 h 606"/>
              <a:gd name="T26" fmla="*/ 2147483646 w 610"/>
              <a:gd name="T27" fmla="*/ 2147483646 h 606"/>
              <a:gd name="T28" fmla="*/ 2147483646 w 610"/>
              <a:gd name="T29" fmla="*/ 2147483646 h 606"/>
              <a:gd name="T30" fmla="*/ 2147483646 w 610"/>
              <a:gd name="T31" fmla="*/ 2147483646 h 606"/>
              <a:gd name="T32" fmla="*/ 2147483646 w 610"/>
              <a:gd name="T33" fmla="*/ 2147483646 h 606"/>
              <a:gd name="T34" fmla="*/ 2147483646 w 610"/>
              <a:gd name="T35" fmla="*/ 2147483646 h 606"/>
              <a:gd name="T36" fmla="*/ 2147483646 w 610"/>
              <a:gd name="T37" fmla="*/ 2147483646 h 606"/>
              <a:gd name="T38" fmla="*/ 2147483646 w 610"/>
              <a:gd name="T39" fmla="*/ 2147483646 h 606"/>
              <a:gd name="T40" fmla="*/ 2147483646 w 610"/>
              <a:gd name="T41" fmla="*/ 2147483646 h 606"/>
              <a:gd name="T42" fmla="*/ 2147483646 w 610"/>
              <a:gd name="T43" fmla="*/ 2147483646 h 606"/>
              <a:gd name="T44" fmla="*/ 2147483646 w 610"/>
              <a:gd name="T45" fmla="*/ 2147483646 h 606"/>
              <a:gd name="T46" fmla="*/ 2147483646 w 610"/>
              <a:gd name="T47" fmla="*/ 2147483646 h 606"/>
              <a:gd name="T48" fmla="*/ 2147483646 w 610"/>
              <a:gd name="T49" fmla="*/ 2147483646 h 606"/>
              <a:gd name="T50" fmla="*/ 2147483646 w 610"/>
              <a:gd name="T51" fmla="*/ 2147483646 h 606"/>
              <a:gd name="T52" fmla="*/ 2147483646 w 610"/>
              <a:gd name="T53" fmla="*/ 2147483646 h 606"/>
              <a:gd name="T54" fmla="*/ 2147483646 w 610"/>
              <a:gd name="T55" fmla="*/ 2147483646 h 606"/>
              <a:gd name="T56" fmla="*/ 2147483646 w 610"/>
              <a:gd name="T57" fmla="*/ 2147483646 h 606"/>
              <a:gd name="T58" fmla="*/ 2147483646 w 610"/>
              <a:gd name="T59" fmla="*/ 2147483646 h 606"/>
              <a:gd name="T60" fmla="*/ 2147483646 w 610"/>
              <a:gd name="T61" fmla="*/ 2147483646 h 606"/>
              <a:gd name="T62" fmla="*/ 2147483646 w 610"/>
              <a:gd name="T63" fmla="*/ 2147483646 h 6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0" h="606">
                <a:moveTo>
                  <a:pt x="591" y="523"/>
                </a:moveTo>
                <a:cubicBezTo>
                  <a:pt x="463" y="395"/>
                  <a:pt x="463" y="395"/>
                  <a:pt x="463" y="395"/>
                </a:cubicBezTo>
                <a:cubicBezTo>
                  <a:pt x="530" y="296"/>
                  <a:pt x="519" y="161"/>
                  <a:pt x="432" y="74"/>
                </a:cubicBezTo>
                <a:cubicBezTo>
                  <a:pt x="384" y="26"/>
                  <a:pt x="321" y="0"/>
                  <a:pt x="253" y="0"/>
                </a:cubicBezTo>
                <a:cubicBezTo>
                  <a:pt x="185" y="0"/>
                  <a:pt x="122" y="26"/>
                  <a:pt x="74" y="74"/>
                </a:cubicBezTo>
                <a:cubicBezTo>
                  <a:pt x="26" y="122"/>
                  <a:pt x="0" y="186"/>
                  <a:pt x="0" y="253"/>
                </a:cubicBezTo>
                <a:cubicBezTo>
                  <a:pt x="0" y="321"/>
                  <a:pt x="26" y="385"/>
                  <a:pt x="74" y="433"/>
                </a:cubicBezTo>
                <a:cubicBezTo>
                  <a:pt x="122" y="480"/>
                  <a:pt x="185" y="507"/>
                  <a:pt x="253" y="507"/>
                </a:cubicBezTo>
                <a:cubicBezTo>
                  <a:pt x="304" y="507"/>
                  <a:pt x="353" y="492"/>
                  <a:pt x="395" y="464"/>
                </a:cubicBezTo>
                <a:cubicBezTo>
                  <a:pt x="522" y="591"/>
                  <a:pt x="522" y="591"/>
                  <a:pt x="522" y="591"/>
                </a:cubicBezTo>
                <a:cubicBezTo>
                  <a:pt x="532" y="601"/>
                  <a:pt x="544" y="606"/>
                  <a:pt x="557" y="606"/>
                </a:cubicBezTo>
                <a:cubicBezTo>
                  <a:pt x="569" y="606"/>
                  <a:pt x="582" y="601"/>
                  <a:pt x="591" y="591"/>
                </a:cubicBezTo>
                <a:cubicBezTo>
                  <a:pt x="610" y="572"/>
                  <a:pt x="610" y="542"/>
                  <a:pt x="591" y="523"/>
                </a:cubicBezTo>
                <a:close/>
                <a:moveTo>
                  <a:pt x="84" y="423"/>
                </a:moveTo>
                <a:cubicBezTo>
                  <a:pt x="39" y="377"/>
                  <a:pt x="14" y="317"/>
                  <a:pt x="14" y="253"/>
                </a:cubicBezTo>
                <a:cubicBezTo>
                  <a:pt x="14" y="189"/>
                  <a:pt x="39" y="129"/>
                  <a:pt x="84" y="84"/>
                </a:cubicBezTo>
                <a:cubicBezTo>
                  <a:pt x="129" y="39"/>
                  <a:pt x="189" y="14"/>
                  <a:pt x="253" y="14"/>
                </a:cubicBezTo>
                <a:cubicBezTo>
                  <a:pt x="317" y="14"/>
                  <a:pt x="377" y="39"/>
                  <a:pt x="422" y="84"/>
                </a:cubicBezTo>
                <a:cubicBezTo>
                  <a:pt x="506" y="168"/>
                  <a:pt x="514" y="298"/>
                  <a:pt x="449" y="391"/>
                </a:cubicBezTo>
                <a:cubicBezTo>
                  <a:pt x="448" y="392"/>
                  <a:pt x="448" y="392"/>
                  <a:pt x="448" y="392"/>
                </a:cubicBezTo>
                <a:cubicBezTo>
                  <a:pt x="440" y="403"/>
                  <a:pt x="432" y="413"/>
                  <a:pt x="422" y="423"/>
                </a:cubicBezTo>
                <a:cubicBezTo>
                  <a:pt x="413" y="432"/>
                  <a:pt x="403" y="441"/>
                  <a:pt x="392" y="448"/>
                </a:cubicBezTo>
                <a:cubicBezTo>
                  <a:pt x="392" y="448"/>
                  <a:pt x="391" y="449"/>
                  <a:pt x="391" y="449"/>
                </a:cubicBezTo>
                <a:cubicBezTo>
                  <a:pt x="351" y="477"/>
                  <a:pt x="303" y="493"/>
                  <a:pt x="253" y="493"/>
                </a:cubicBezTo>
                <a:cubicBezTo>
                  <a:pt x="189" y="493"/>
                  <a:pt x="129" y="468"/>
                  <a:pt x="84" y="423"/>
                </a:cubicBezTo>
                <a:close/>
                <a:moveTo>
                  <a:pt x="581" y="581"/>
                </a:moveTo>
                <a:cubicBezTo>
                  <a:pt x="568" y="595"/>
                  <a:pt x="546" y="595"/>
                  <a:pt x="532" y="581"/>
                </a:cubicBezTo>
                <a:cubicBezTo>
                  <a:pt x="406" y="455"/>
                  <a:pt x="406" y="455"/>
                  <a:pt x="406" y="455"/>
                </a:cubicBezTo>
                <a:cubicBezTo>
                  <a:pt x="415" y="448"/>
                  <a:pt x="424" y="441"/>
                  <a:pt x="432" y="433"/>
                </a:cubicBezTo>
                <a:cubicBezTo>
                  <a:pt x="440" y="424"/>
                  <a:pt x="448" y="415"/>
                  <a:pt x="455" y="406"/>
                </a:cubicBezTo>
                <a:cubicBezTo>
                  <a:pt x="581" y="533"/>
                  <a:pt x="581" y="533"/>
                  <a:pt x="581" y="533"/>
                </a:cubicBezTo>
                <a:cubicBezTo>
                  <a:pt x="595" y="546"/>
                  <a:pt x="595" y="568"/>
                  <a:pt x="581" y="5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defTabSz="685800" eaLnBrk="0" fontAlgn="base" hangingPunct="0">
              <a:spcBef>
                <a:spcPct val="0"/>
              </a:spcBef>
              <a:spcAft>
                <a:spcPct val="0"/>
              </a:spcAft>
            </a:pPr>
            <a:endParaRPr lang="en-CA" sz="1350">
              <a:solidFill>
                <a:prstClr val="black"/>
              </a:solidFill>
            </a:endParaRPr>
          </a:p>
        </p:txBody>
      </p:sp>
      <p:sp>
        <p:nvSpPr>
          <p:cNvPr id="22546" name="Freeform 122"/>
          <p:cNvSpPr>
            <a:spLocks noEditPoints="1"/>
          </p:cNvSpPr>
          <p:nvPr>
            <p:custDataLst>
              <p:tags r:id="rId17"/>
            </p:custDataLst>
          </p:nvPr>
        </p:nvSpPr>
        <p:spPr bwMode="auto">
          <a:xfrm>
            <a:off x="4332685" y="3121819"/>
            <a:ext cx="496490" cy="492919"/>
          </a:xfrm>
          <a:custGeom>
            <a:avLst/>
            <a:gdLst>
              <a:gd name="T0" fmla="*/ 2147483646 w 629"/>
              <a:gd name="T1" fmla="*/ 2147483646 h 572"/>
              <a:gd name="T2" fmla="*/ 2147483646 w 629"/>
              <a:gd name="T3" fmla="*/ 2147483646 h 572"/>
              <a:gd name="T4" fmla="*/ 2147483646 w 629"/>
              <a:gd name="T5" fmla="*/ 2147483646 h 572"/>
              <a:gd name="T6" fmla="*/ 2147483646 w 629"/>
              <a:gd name="T7" fmla="*/ 2147483646 h 572"/>
              <a:gd name="T8" fmla="*/ 2147483646 w 629"/>
              <a:gd name="T9" fmla="*/ 2147483646 h 572"/>
              <a:gd name="T10" fmla="*/ 2147483646 w 629"/>
              <a:gd name="T11" fmla="*/ 2147483646 h 572"/>
              <a:gd name="T12" fmla="*/ 2147483646 w 629"/>
              <a:gd name="T13" fmla="*/ 2147483646 h 572"/>
              <a:gd name="T14" fmla="*/ 2147483646 w 629"/>
              <a:gd name="T15" fmla="*/ 2147483646 h 572"/>
              <a:gd name="T16" fmla="*/ 2147483646 w 629"/>
              <a:gd name="T17" fmla="*/ 2147483646 h 572"/>
              <a:gd name="T18" fmla="*/ 2147483646 w 629"/>
              <a:gd name="T19" fmla="*/ 2147483646 h 572"/>
              <a:gd name="T20" fmla="*/ 2147483646 w 629"/>
              <a:gd name="T21" fmla="*/ 2147483646 h 572"/>
              <a:gd name="T22" fmla="*/ 2147483646 w 629"/>
              <a:gd name="T23" fmla="*/ 2147483646 h 572"/>
              <a:gd name="T24" fmla="*/ 2147483646 w 629"/>
              <a:gd name="T25" fmla="*/ 2147483646 h 572"/>
              <a:gd name="T26" fmla="*/ 2147483646 w 629"/>
              <a:gd name="T27" fmla="*/ 2147483646 h 572"/>
              <a:gd name="T28" fmla="*/ 2147483646 w 629"/>
              <a:gd name="T29" fmla="*/ 2147483646 h 572"/>
              <a:gd name="T30" fmla="*/ 2147483646 w 629"/>
              <a:gd name="T31" fmla="*/ 2147483646 h 572"/>
              <a:gd name="T32" fmla="*/ 2147483646 w 629"/>
              <a:gd name="T33" fmla="*/ 2147483646 h 572"/>
              <a:gd name="T34" fmla="*/ 2147483646 w 629"/>
              <a:gd name="T35" fmla="*/ 2147483646 h 572"/>
              <a:gd name="T36" fmla="*/ 2147483646 w 629"/>
              <a:gd name="T37" fmla="*/ 2147483646 h 572"/>
              <a:gd name="T38" fmla="*/ 2147483646 w 629"/>
              <a:gd name="T39" fmla="*/ 2147483646 h 572"/>
              <a:gd name="T40" fmla="*/ 2147483646 w 629"/>
              <a:gd name="T41" fmla="*/ 2147483646 h 572"/>
              <a:gd name="T42" fmla="*/ 2147483646 w 629"/>
              <a:gd name="T43" fmla="*/ 2147483646 h 572"/>
              <a:gd name="T44" fmla="*/ 2147483646 w 629"/>
              <a:gd name="T45" fmla="*/ 2147483646 h 572"/>
              <a:gd name="T46" fmla="*/ 2147483646 w 629"/>
              <a:gd name="T47" fmla="*/ 2147483646 h 572"/>
              <a:gd name="T48" fmla="*/ 2147483646 w 629"/>
              <a:gd name="T49" fmla="*/ 2147483646 h 572"/>
              <a:gd name="T50" fmla="*/ 2147483646 w 629"/>
              <a:gd name="T51" fmla="*/ 2147483646 h 572"/>
              <a:gd name="T52" fmla="*/ 2147483646 w 629"/>
              <a:gd name="T53" fmla="*/ 2147483646 h 572"/>
              <a:gd name="T54" fmla="*/ 2147483646 w 629"/>
              <a:gd name="T55" fmla="*/ 2147483646 h 572"/>
              <a:gd name="T56" fmla="*/ 2147483646 w 629"/>
              <a:gd name="T57" fmla="*/ 2147483646 h 572"/>
              <a:gd name="T58" fmla="*/ 2147483646 w 629"/>
              <a:gd name="T59" fmla="*/ 2147483646 h 572"/>
              <a:gd name="T60" fmla="*/ 2147483646 w 629"/>
              <a:gd name="T61" fmla="*/ 2147483646 h 572"/>
              <a:gd name="T62" fmla="*/ 2147483646 w 629"/>
              <a:gd name="T63" fmla="*/ 2147483646 h 572"/>
              <a:gd name="T64" fmla="*/ 2147483646 w 629"/>
              <a:gd name="T65" fmla="*/ 2147483646 h 572"/>
              <a:gd name="T66" fmla="*/ 2147483646 w 629"/>
              <a:gd name="T67" fmla="*/ 2147483646 h 572"/>
              <a:gd name="T68" fmla="*/ 2147483646 w 629"/>
              <a:gd name="T69" fmla="*/ 2147483646 h 572"/>
              <a:gd name="T70" fmla="*/ 2147483646 w 629"/>
              <a:gd name="T71" fmla="*/ 2147483646 h 572"/>
              <a:gd name="T72" fmla="*/ 2147483646 w 629"/>
              <a:gd name="T73" fmla="*/ 2147483646 h 572"/>
              <a:gd name="T74" fmla="*/ 2147483646 w 629"/>
              <a:gd name="T75" fmla="*/ 2147483646 h 572"/>
              <a:gd name="T76" fmla="*/ 2147483646 w 629"/>
              <a:gd name="T77" fmla="*/ 2147483646 h 572"/>
              <a:gd name="T78" fmla="*/ 2147483646 w 629"/>
              <a:gd name="T79" fmla="*/ 2147483646 h 572"/>
              <a:gd name="T80" fmla="*/ 2147483646 w 629"/>
              <a:gd name="T81" fmla="*/ 2147483646 h 572"/>
              <a:gd name="T82" fmla="*/ 2147483646 w 629"/>
              <a:gd name="T83" fmla="*/ 2147483646 h 572"/>
              <a:gd name="T84" fmla="*/ 2147483646 w 629"/>
              <a:gd name="T85" fmla="*/ 2147483646 h 572"/>
              <a:gd name="T86" fmla="*/ 2147483646 w 629"/>
              <a:gd name="T87" fmla="*/ 2147483646 h 572"/>
              <a:gd name="T88" fmla="*/ 2147483646 w 629"/>
              <a:gd name="T89" fmla="*/ 2147483646 h 572"/>
              <a:gd name="T90" fmla="*/ 2147483646 w 629"/>
              <a:gd name="T91" fmla="*/ 2147483646 h 572"/>
              <a:gd name="T92" fmla="*/ 2147483646 w 629"/>
              <a:gd name="T93" fmla="*/ 2147483646 h 572"/>
              <a:gd name="T94" fmla="*/ 2147483646 w 629"/>
              <a:gd name="T95" fmla="*/ 2147483646 h 572"/>
              <a:gd name="T96" fmla="*/ 2147483646 w 629"/>
              <a:gd name="T97" fmla="*/ 2147483646 h 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29" h="572">
                <a:moveTo>
                  <a:pt x="98" y="572"/>
                </a:moveTo>
                <a:cubicBezTo>
                  <a:pt x="93" y="572"/>
                  <a:pt x="87" y="571"/>
                  <a:pt x="83" y="568"/>
                </a:cubicBezTo>
                <a:cubicBezTo>
                  <a:pt x="82" y="566"/>
                  <a:pt x="73" y="557"/>
                  <a:pt x="61" y="546"/>
                </a:cubicBezTo>
                <a:cubicBezTo>
                  <a:pt x="59" y="543"/>
                  <a:pt x="59" y="543"/>
                  <a:pt x="59" y="543"/>
                </a:cubicBezTo>
                <a:cubicBezTo>
                  <a:pt x="59" y="543"/>
                  <a:pt x="9" y="494"/>
                  <a:pt x="6" y="490"/>
                </a:cubicBezTo>
                <a:cubicBezTo>
                  <a:pt x="0" y="484"/>
                  <a:pt x="0" y="466"/>
                  <a:pt x="5" y="460"/>
                </a:cubicBezTo>
                <a:cubicBezTo>
                  <a:pt x="7" y="459"/>
                  <a:pt x="8" y="457"/>
                  <a:pt x="17" y="452"/>
                </a:cubicBezTo>
                <a:cubicBezTo>
                  <a:pt x="34" y="441"/>
                  <a:pt x="70" y="418"/>
                  <a:pt x="90" y="398"/>
                </a:cubicBezTo>
                <a:cubicBezTo>
                  <a:pt x="102" y="385"/>
                  <a:pt x="116" y="370"/>
                  <a:pt x="130" y="354"/>
                </a:cubicBezTo>
                <a:cubicBezTo>
                  <a:pt x="145" y="337"/>
                  <a:pt x="161" y="319"/>
                  <a:pt x="177" y="303"/>
                </a:cubicBezTo>
                <a:cubicBezTo>
                  <a:pt x="185" y="295"/>
                  <a:pt x="196" y="285"/>
                  <a:pt x="209" y="274"/>
                </a:cubicBezTo>
                <a:cubicBezTo>
                  <a:pt x="104" y="168"/>
                  <a:pt x="104" y="168"/>
                  <a:pt x="104" y="168"/>
                </a:cubicBezTo>
                <a:cubicBezTo>
                  <a:pt x="70" y="157"/>
                  <a:pt x="70" y="157"/>
                  <a:pt x="70" y="157"/>
                </a:cubicBezTo>
                <a:cubicBezTo>
                  <a:pt x="69" y="157"/>
                  <a:pt x="67" y="156"/>
                  <a:pt x="66" y="155"/>
                </a:cubicBezTo>
                <a:cubicBezTo>
                  <a:pt x="19" y="89"/>
                  <a:pt x="19" y="89"/>
                  <a:pt x="19" y="89"/>
                </a:cubicBezTo>
                <a:cubicBezTo>
                  <a:pt x="17" y="86"/>
                  <a:pt x="17" y="82"/>
                  <a:pt x="20" y="80"/>
                </a:cubicBezTo>
                <a:cubicBezTo>
                  <a:pt x="57" y="42"/>
                  <a:pt x="57" y="42"/>
                  <a:pt x="57" y="42"/>
                </a:cubicBezTo>
                <a:cubicBezTo>
                  <a:pt x="59" y="40"/>
                  <a:pt x="63" y="40"/>
                  <a:pt x="66" y="42"/>
                </a:cubicBezTo>
                <a:cubicBezTo>
                  <a:pt x="132" y="89"/>
                  <a:pt x="132" y="89"/>
                  <a:pt x="132" y="89"/>
                </a:cubicBezTo>
                <a:cubicBezTo>
                  <a:pt x="133" y="90"/>
                  <a:pt x="134" y="91"/>
                  <a:pt x="135" y="93"/>
                </a:cubicBezTo>
                <a:cubicBezTo>
                  <a:pt x="145" y="127"/>
                  <a:pt x="145" y="127"/>
                  <a:pt x="145" y="127"/>
                </a:cubicBezTo>
                <a:cubicBezTo>
                  <a:pt x="254" y="235"/>
                  <a:pt x="254" y="235"/>
                  <a:pt x="254" y="235"/>
                </a:cubicBezTo>
                <a:cubicBezTo>
                  <a:pt x="267" y="225"/>
                  <a:pt x="276" y="219"/>
                  <a:pt x="282" y="215"/>
                </a:cubicBezTo>
                <a:cubicBezTo>
                  <a:pt x="285" y="213"/>
                  <a:pt x="287" y="212"/>
                  <a:pt x="288" y="211"/>
                </a:cubicBezTo>
                <a:cubicBezTo>
                  <a:pt x="294" y="206"/>
                  <a:pt x="301" y="205"/>
                  <a:pt x="308" y="208"/>
                </a:cubicBezTo>
                <a:cubicBezTo>
                  <a:pt x="313" y="203"/>
                  <a:pt x="313" y="203"/>
                  <a:pt x="313" y="203"/>
                </a:cubicBezTo>
                <a:cubicBezTo>
                  <a:pt x="331" y="185"/>
                  <a:pt x="331" y="185"/>
                  <a:pt x="331" y="185"/>
                </a:cubicBezTo>
                <a:cubicBezTo>
                  <a:pt x="338" y="178"/>
                  <a:pt x="352" y="162"/>
                  <a:pt x="354" y="141"/>
                </a:cubicBezTo>
                <a:cubicBezTo>
                  <a:pt x="357" y="119"/>
                  <a:pt x="348" y="97"/>
                  <a:pt x="326" y="75"/>
                </a:cubicBezTo>
                <a:cubicBezTo>
                  <a:pt x="296" y="45"/>
                  <a:pt x="258" y="43"/>
                  <a:pt x="251" y="43"/>
                </a:cubicBezTo>
                <a:cubicBezTo>
                  <a:pt x="248" y="43"/>
                  <a:pt x="246" y="43"/>
                  <a:pt x="245" y="43"/>
                </a:cubicBezTo>
                <a:cubicBezTo>
                  <a:pt x="237" y="45"/>
                  <a:pt x="229" y="40"/>
                  <a:pt x="227" y="32"/>
                </a:cubicBezTo>
                <a:cubicBezTo>
                  <a:pt x="225" y="25"/>
                  <a:pt x="228" y="19"/>
                  <a:pt x="234" y="16"/>
                </a:cubicBezTo>
                <a:cubicBezTo>
                  <a:pt x="252" y="6"/>
                  <a:pt x="280" y="0"/>
                  <a:pt x="309" y="0"/>
                </a:cubicBezTo>
                <a:cubicBezTo>
                  <a:pt x="355" y="0"/>
                  <a:pt x="423" y="14"/>
                  <a:pt x="489" y="80"/>
                </a:cubicBezTo>
                <a:cubicBezTo>
                  <a:pt x="519" y="110"/>
                  <a:pt x="532" y="127"/>
                  <a:pt x="534" y="140"/>
                </a:cubicBezTo>
                <a:cubicBezTo>
                  <a:pt x="535" y="146"/>
                  <a:pt x="535" y="152"/>
                  <a:pt x="534" y="157"/>
                </a:cubicBezTo>
                <a:cubicBezTo>
                  <a:pt x="533" y="164"/>
                  <a:pt x="533" y="169"/>
                  <a:pt x="536" y="172"/>
                </a:cubicBezTo>
                <a:cubicBezTo>
                  <a:pt x="543" y="179"/>
                  <a:pt x="553" y="181"/>
                  <a:pt x="569" y="179"/>
                </a:cubicBezTo>
                <a:cubicBezTo>
                  <a:pt x="576" y="178"/>
                  <a:pt x="583" y="181"/>
                  <a:pt x="588" y="186"/>
                </a:cubicBezTo>
                <a:cubicBezTo>
                  <a:pt x="621" y="219"/>
                  <a:pt x="621" y="219"/>
                  <a:pt x="621" y="219"/>
                </a:cubicBezTo>
                <a:cubicBezTo>
                  <a:pt x="629" y="227"/>
                  <a:pt x="629" y="240"/>
                  <a:pt x="621" y="249"/>
                </a:cubicBezTo>
                <a:cubicBezTo>
                  <a:pt x="552" y="318"/>
                  <a:pt x="552" y="318"/>
                  <a:pt x="552" y="318"/>
                </a:cubicBezTo>
                <a:cubicBezTo>
                  <a:pt x="548" y="322"/>
                  <a:pt x="543" y="324"/>
                  <a:pt x="537" y="324"/>
                </a:cubicBezTo>
                <a:cubicBezTo>
                  <a:pt x="531" y="324"/>
                  <a:pt x="526" y="322"/>
                  <a:pt x="522" y="318"/>
                </a:cubicBezTo>
                <a:cubicBezTo>
                  <a:pt x="489" y="285"/>
                  <a:pt x="489" y="285"/>
                  <a:pt x="489" y="285"/>
                </a:cubicBezTo>
                <a:cubicBezTo>
                  <a:pt x="484" y="280"/>
                  <a:pt x="482" y="273"/>
                  <a:pt x="484" y="265"/>
                </a:cubicBezTo>
                <a:cubicBezTo>
                  <a:pt x="487" y="247"/>
                  <a:pt x="485" y="235"/>
                  <a:pt x="476" y="227"/>
                </a:cubicBezTo>
                <a:cubicBezTo>
                  <a:pt x="463" y="214"/>
                  <a:pt x="454" y="210"/>
                  <a:pt x="439" y="212"/>
                </a:cubicBezTo>
                <a:cubicBezTo>
                  <a:pt x="424" y="214"/>
                  <a:pt x="398" y="233"/>
                  <a:pt x="365" y="265"/>
                </a:cubicBezTo>
                <a:cubicBezTo>
                  <a:pt x="369" y="272"/>
                  <a:pt x="368" y="279"/>
                  <a:pt x="362" y="285"/>
                </a:cubicBezTo>
                <a:cubicBezTo>
                  <a:pt x="362" y="286"/>
                  <a:pt x="362" y="286"/>
                  <a:pt x="361" y="287"/>
                </a:cubicBezTo>
                <a:cubicBezTo>
                  <a:pt x="360" y="289"/>
                  <a:pt x="358" y="292"/>
                  <a:pt x="354" y="298"/>
                </a:cubicBezTo>
                <a:cubicBezTo>
                  <a:pt x="359" y="300"/>
                  <a:pt x="363" y="302"/>
                  <a:pt x="368" y="303"/>
                </a:cubicBezTo>
                <a:cubicBezTo>
                  <a:pt x="377" y="306"/>
                  <a:pt x="386" y="309"/>
                  <a:pt x="396" y="319"/>
                </a:cubicBezTo>
                <a:cubicBezTo>
                  <a:pt x="532" y="455"/>
                  <a:pt x="532" y="455"/>
                  <a:pt x="532" y="455"/>
                </a:cubicBezTo>
                <a:cubicBezTo>
                  <a:pt x="544" y="467"/>
                  <a:pt x="544" y="487"/>
                  <a:pt x="532" y="499"/>
                </a:cubicBezTo>
                <a:cubicBezTo>
                  <a:pt x="476" y="555"/>
                  <a:pt x="476" y="555"/>
                  <a:pt x="476" y="555"/>
                </a:cubicBezTo>
                <a:cubicBezTo>
                  <a:pt x="470" y="561"/>
                  <a:pt x="463" y="564"/>
                  <a:pt x="454" y="564"/>
                </a:cubicBezTo>
                <a:cubicBezTo>
                  <a:pt x="446" y="564"/>
                  <a:pt x="438" y="561"/>
                  <a:pt x="432" y="555"/>
                </a:cubicBezTo>
                <a:cubicBezTo>
                  <a:pt x="296" y="419"/>
                  <a:pt x="296" y="419"/>
                  <a:pt x="296" y="419"/>
                </a:cubicBezTo>
                <a:cubicBezTo>
                  <a:pt x="287" y="409"/>
                  <a:pt x="284" y="399"/>
                  <a:pt x="281" y="391"/>
                </a:cubicBezTo>
                <a:cubicBezTo>
                  <a:pt x="280" y="389"/>
                  <a:pt x="280" y="388"/>
                  <a:pt x="280" y="387"/>
                </a:cubicBezTo>
                <a:cubicBezTo>
                  <a:pt x="276" y="390"/>
                  <a:pt x="273" y="394"/>
                  <a:pt x="270" y="396"/>
                </a:cubicBezTo>
                <a:cubicBezTo>
                  <a:pt x="254" y="412"/>
                  <a:pt x="243" y="422"/>
                  <a:pt x="231" y="431"/>
                </a:cubicBezTo>
                <a:cubicBezTo>
                  <a:pt x="221" y="440"/>
                  <a:pt x="211" y="448"/>
                  <a:pt x="198" y="461"/>
                </a:cubicBezTo>
                <a:cubicBezTo>
                  <a:pt x="178" y="481"/>
                  <a:pt x="142" y="530"/>
                  <a:pt x="125" y="553"/>
                </a:cubicBezTo>
                <a:cubicBezTo>
                  <a:pt x="116" y="565"/>
                  <a:pt x="114" y="567"/>
                  <a:pt x="113" y="568"/>
                </a:cubicBezTo>
                <a:cubicBezTo>
                  <a:pt x="110" y="571"/>
                  <a:pt x="103" y="572"/>
                  <a:pt x="98" y="572"/>
                </a:cubicBezTo>
                <a:close/>
                <a:moveTo>
                  <a:pt x="93" y="557"/>
                </a:moveTo>
                <a:cubicBezTo>
                  <a:pt x="93" y="558"/>
                  <a:pt x="95" y="558"/>
                  <a:pt x="98" y="558"/>
                </a:cubicBezTo>
                <a:cubicBezTo>
                  <a:pt x="101" y="558"/>
                  <a:pt x="103" y="558"/>
                  <a:pt x="104" y="557"/>
                </a:cubicBezTo>
                <a:cubicBezTo>
                  <a:pt x="105" y="556"/>
                  <a:pt x="109" y="550"/>
                  <a:pt x="113" y="545"/>
                </a:cubicBezTo>
                <a:cubicBezTo>
                  <a:pt x="131" y="521"/>
                  <a:pt x="168" y="471"/>
                  <a:pt x="188" y="451"/>
                </a:cubicBezTo>
                <a:cubicBezTo>
                  <a:pt x="201" y="438"/>
                  <a:pt x="212" y="429"/>
                  <a:pt x="222" y="421"/>
                </a:cubicBezTo>
                <a:cubicBezTo>
                  <a:pt x="233" y="411"/>
                  <a:pt x="245" y="402"/>
                  <a:pt x="261" y="386"/>
                </a:cubicBezTo>
                <a:cubicBezTo>
                  <a:pt x="265" y="382"/>
                  <a:pt x="270" y="376"/>
                  <a:pt x="276" y="369"/>
                </a:cubicBezTo>
                <a:cubicBezTo>
                  <a:pt x="278" y="368"/>
                  <a:pt x="280" y="367"/>
                  <a:pt x="282" y="367"/>
                </a:cubicBezTo>
                <a:cubicBezTo>
                  <a:pt x="285" y="367"/>
                  <a:pt x="287" y="369"/>
                  <a:pt x="288" y="371"/>
                </a:cubicBezTo>
                <a:cubicBezTo>
                  <a:pt x="291" y="376"/>
                  <a:pt x="293" y="381"/>
                  <a:pt x="294" y="387"/>
                </a:cubicBezTo>
                <a:cubicBezTo>
                  <a:pt x="297" y="395"/>
                  <a:pt x="299" y="401"/>
                  <a:pt x="306" y="409"/>
                </a:cubicBezTo>
                <a:cubicBezTo>
                  <a:pt x="442" y="545"/>
                  <a:pt x="442" y="545"/>
                  <a:pt x="442" y="545"/>
                </a:cubicBezTo>
                <a:cubicBezTo>
                  <a:pt x="445" y="548"/>
                  <a:pt x="450" y="550"/>
                  <a:pt x="454" y="550"/>
                </a:cubicBezTo>
                <a:cubicBezTo>
                  <a:pt x="459" y="550"/>
                  <a:pt x="463" y="548"/>
                  <a:pt x="466" y="545"/>
                </a:cubicBezTo>
                <a:cubicBezTo>
                  <a:pt x="522" y="489"/>
                  <a:pt x="522" y="489"/>
                  <a:pt x="522" y="489"/>
                </a:cubicBezTo>
                <a:cubicBezTo>
                  <a:pt x="529" y="482"/>
                  <a:pt x="529" y="471"/>
                  <a:pt x="522" y="465"/>
                </a:cubicBezTo>
                <a:cubicBezTo>
                  <a:pt x="386" y="329"/>
                  <a:pt x="386" y="329"/>
                  <a:pt x="386" y="329"/>
                </a:cubicBezTo>
                <a:cubicBezTo>
                  <a:pt x="379" y="322"/>
                  <a:pt x="372" y="319"/>
                  <a:pt x="364" y="317"/>
                </a:cubicBezTo>
                <a:cubicBezTo>
                  <a:pt x="357" y="314"/>
                  <a:pt x="348" y="312"/>
                  <a:pt x="340" y="305"/>
                </a:cubicBezTo>
                <a:cubicBezTo>
                  <a:pt x="337" y="302"/>
                  <a:pt x="337" y="298"/>
                  <a:pt x="339" y="295"/>
                </a:cubicBezTo>
                <a:cubicBezTo>
                  <a:pt x="345" y="287"/>
                  <a:pt x="348" y="283"/>
                  <a:pt x="349" y="280"/>
                </a:cubicBezTo>
                <a:cubicBezTo>
                  <a:pt x="350" y="279"/>
                  <a:pt x="351" y="278"/>
                  <a:pt x="352" y="276"/>
                </a:cubicBezTo>
                <a:cubicBezTo>
                  <a:pt x="354" y="274"/>
                  <a:pt x="354" y="272"/>
                  <a:pt x="351" y="270"/>
                </a:cubicBezTo>
                <a:cubicBezTo>
                  <a:pt x="351" y="269"/>
                  <a:pt x="351" y="269"/>
                  <a:pt x="351" y="269"/>
                </a:cubicBezTo>
                <a:cubicBezTo>
                  <a:pt x="351" y="269"/>
                  <a:pt x="351" y="269"/>
                  <a:pt x="351" y="269"/>
                </a:cubicBezTo>
                <a:cubicBezTo>
                  <a:pt x="348" y="266"/>
                  <a:pt x="348" y="262"/>
                  <a:pt x="351" y="259"/>
                </a:cubicBezTo>
                <a:cubicBezTo>
                  <a:pt x="377" y="233"/>
                  <a:pt x="414" y="201"/>
                  <a:pt x="437" y="198"/>
                </a:cubicBezTo>
                <a:cubicBezTo>
                  <a:pt x="460" y="196"/>
                  <a:pt x="473" y="204"/>
                  <a:pt x="486" y="217"/>
                </a:cubicBezTo>
                <a:cubicBezTo>
                  <a:pt x="498" y="228"/>
                  <a:pt x="502" y="245"/>
                  <a:pt x="497" y="267"/>
                </a:cubicBezTo>
                <a:cubicBezTo>
                  <a:pt x="497" y="269"/>
                  <a:pt x="497" y="273"/>
                  <a:pt x="499" y="275"/>
                </a:cubicBezTo>
                <a:cubicBezTo>
                  <a:pt x="532" y="308"/>
                  <a:pt x="532" y="308"/>
                  <a:pt x="532" y="308"/>
                </a:cubicBezTo>
                <a:cubicBezTo>
                  <a:pt x="535" y="310"/>
                  <a:pt x="539" y="310"/>
                  <a:pt x="542" y="308"/>
                </a:cubicBezTo>
                <a:cubicBezTo>
                  <a:pt x="611" y="239"/>
                  <a:pt x="611" y="239"/>
                  <a:pt x="611" y="239"/>
                </a:cubicBezTo>
                <a:cubicBezTo>
                  <a:pt x="614" y="236"/>
                  <a:pt x="614" y="232"/>
                  <a:pt x="611" y="229"/>
                </a:cubicBezTo>
                <a:cubicBezTo>
                  <a:pt x="578" y="196"/>
                  <a:pt x="578" y="196"/>
                  <a:pt x="578" y="196"/>
                </a:cubicBezTo>
                <a:cubicBezTo>
                  <a:pt x="576" y="194"/>
                  <a:pt x="573" y="193"/>
                  <a:pt x="570" y="193"/>
                </a:cubicBezTo>
                <a:cubicBezTo>
                  <a:pt x="566" y="194"/>
                  <a:pt x="563" y="194"/>
                  <a:pt x="559" y="194"/>
                </a:cubicBezTo>
                <a:cubicBezTo>
                  <a:pt x="545" y="194"/>
                  <a:pt x="534" y="190"/>
                  <a:pt x="526" y="182"/>
                </a:cubicBezTo>
                <a:cubicBezTo>
                  <a:pt x="518" y="174"/>
                  <a:pt x="519" y="164"/>
                  <a:pt x="520" y="155"/>
                </a:cubicBezTo>
                <a:cubicBezTo>
                  <a:pt x="521" y="151"/>
                  <a:pt x="521" y="146"/>
                  <a:pt x="520" y="142"/>
                </a:cubicBezTo>
                <a:cubicBezTo>
                  <a:pt x="518" y="129"/>
                  <a:pt x="490" y="101"/>
                  <a:pt x="479" y="90"/>
                </a:cubicBezTo>
                <a:cubicBezTo>
                  <a:pt x="417" y="27"/>
                  <a:pt x="352" y="14"/>
                  <a:pt x="309" y="14"/>
                </a:cubicBezTo>
                <a:cubicBezTo>
                  <a:pt x="278" y="14"/>
                  <a:pt x="253" y="21"/>
                  <a:pt x="240" y="28"/>
                </a:cubicBezTo>
                <a:cubicBezTo>
                  <a:pt x="240" y="28"/>
                  <a:pt x="240" y="29"/>
                  <a:pt x="241" y="29"/>
                </a:cubicBezTo>
                <a:cubicBezTo>
                  <a:pt x="241" y="30"/>
                  <a:pt x="241" y="30"/>
                  <a:pt x="242" y="30"/>
                </a:cubicBezTo>
                <a:cubicBezTo>
                  <a:pt x="244" y="29"/>
                  <a:pt x="247" y="29"/>
                  <a:pt x="251" y="29"/>
                </a:cubicBezTo>
                <a:cubicBezTo>
                  <a:pt x="259" y="29"/>
                  <a:pt x="302" y="31"/>
                  <a:pt x="336" y="65"/>
                </a:cubicBezTo>
                <a:cubicBezTo>
                  <a:pt x="361" y="90"/>
                  <a:pt x="372" y="116"/>
                  <a:pt x="368" y="143"/>
                </a:cubicBezTo>
                <a:cubicBezTo>
                  <a:pt x="365" y="168"/>
                  <a:pt x="350" y="186"/>
                  <a:pt x="341" y="195"/>
                </a:cubicBezTo>
                <a:cubicBezTo>
                  <a:pt x="323" y="213"/>
                  <a:pt x="323" y="213"/>
                  <a:pt x="323" y="213"/>
                </a:cubicBezTo>
                <a:cubicBezTo>
                  <a:pt x="313" y="222"/>
                  <a:pt x="313" y="222"/>
                  <a:pt x="313" y="222"/>
                </a:cubicBezTo>
                <a:cubicBezTo>
                  <a:pt x="310" y="224"/>
                  <a:pt x="306" y="224"/>
                  <a:pt x="303" y="222"/>
                </a:cubicBezTo>
                <a:cubicBezTo>
                  <a:pt x="302" y="221"/>
                  <a:pt x="301" y="220"/>
                  <a:pt x="300" y="220"/>
                </a:cubicBezTo>
                <a:cubicBezTo>
                  <a:pt x="299" y="220"/>
                  <a:pt x="298" y="220"/>
                  <a:pt x="297" y="222"/>
                </a:cubicBezTo>
                <a:cubicBezTo>
                  <a:pt x="296" y="223"/>
                  <a:pt x="293" y="224"/>
                  <a:pt x="290" y="227"/>
                </a:cubicBezTo>
                <a:cubicBezTo>
                  <a:pt x="283" y="231"/>
                  <a:pt x="273" y="238"/>
                  <a:pt x="258" y="250"/>
                </a:cubicBezTo>
                <a:cubicBezTo>
                  <a:pt x="255" y="252"/>
                  <a:pt x="251" y="252"/>
                  <a:pt x="249" y="249"/>
                </a:cubicBezTo>
                <a:cubicBezTo>
                  <a:pt x="134" y="135"/>
                  <a:pt x="134" y="135"/>
                  <a:pt x="134" y="135"/>
                </a:cubicBezTo>
                <a:cubicBezTo>
                  <a:pt x="134" y="134"/>
                  <a:pt x="133" y="133"/>
                  <a:pt x="133" y="132"/>
                </a:cubicBezTo>
                <a:cubicBezTo>
                  <a:pt x="122" y="99"/>
                  <a:pt x="122" y="99"/>
                  <a:pt x="122" y="99"/>
                </a:cubicBezTo>
                <a:cubicBezTo>
                  <a:pt x="63" y="57"/>
                  <a:pt x="63" y="57"/>
                  <a:pt x="63" y="57"/>
                </a:cubicBezTo>
                <a:cubicBezTo>
                  <a:pt x="34" y="85"/>
                  <a:pt x="34" y="85"/>
                  <a:pt x="34" y="85"/>
                </a:cubicBezTo>
                <a:cubicBezTo>
                  <a:pt x="76" y="145"/>
                  <a:pt x="76" y="145"/>
                  <a:pt x="76" y="145"/>
                </a:cubicBezTo>
                <a:cubicBezTo>
                  <a:pt x="110" y="155"/>
                  <a:pt x="110" y="155"/>
                  <a:pt x="110" y="155"/>
                </a:cubicBezTo>
                <a:cubicBezTo>
                  <a:pt x="111" y="156"/>
                  <a:pt x="112" y="156"/>
                  <a:pt x="113" y="157"/>
                </a:cubicBezTo>
                <a:cubicBezTo>
                  <a:pt x="225" y="269"/>
                  <a:pt x="225" y="269"/>
                  <a:pt x="225" y="269"/>
                </a:cubicBezTo>
                <a:cubicBezTo>
                  <a:pt x="226" y="271"/>
                  <a:pt x="227" y="273"/>
                  <a:pt x="227" y="275"/>
                </a:cubicBezTo>
                <a:cubicBezTo>
                  <a:pt x="227" y="277"/>
                  <a:pt x="226" y="278"/>
                  <a:pt x="224" y="280"/>
                </a:cubicBezTo>
                <a:cubicBezTo>
                  <a:pt x="208" y="293"/>
                  <a:pt x="195" y="304"/>
                  <a:pt x="187" y="313"/>
                </a:cubicBezTo>
                <a:cubicBezTo>
                  <a:pt x="171" y="328"/>
                  <a:pt x="156" y="346"/>
                  <a:pt x="141" y="363"/>
                </a:cubicBezTo>
                <a:cubicBezTo>
                  <a:pt x="126" y="379"/>
                  <a:pt x="113" y="395"/>
                  <a:pt x="100" y="408"/>
                </a:cubicBezTo>
                <a:cubicBezTo>
                  <a:pt x="79" y="428"/>
                  <a:pt x="42" y="452"/>
                  <a:pt x="24" y="464"/>
                </a:cubicBezTo>
                <a:cubicBezTo>
                  <a:pt x="21" y="466"/>
                  <a:pt x="17" y="468"/>
                  <a:pt x="16" y="469"/>
                </a:cubicBezTo>
                <a:cubicBezTo>
                  <a:pt x="15" y="472"/>
                  <a:pt x="15" y="479"/>
                  <a:pt x="16" y="481"/>
                </a:cubicBezTo>
                <a:cubicBezTo>
                  <a:pt x="21" y="486"/>
                  <a:pt x="68" y="533"/>
                  <a:pt x="68" y="533"/>
                </a:cubicBezTo>
                <a:cubicBezTo>
                  <a:pt x="71" y="536"/>
                  <a:pt x="71" y="536"/>
                  <a:pt x="71" y="536"/>
                </a:cubicBezTo>
                <a:cubicBezTo>
                  <a:pt x="82" y="546"/>
                  <a:pt x="90" y="555"/>
                  <a:pt x="93" y="5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defTabSz="685800" eaLnBrk="0" fontAlgn="base" hangingPunct="0">
              <a:spcBef>
                <a:spcPct val="0"/>
              </a:spcBef>
              <a:spcAft>
                <a:spcPct val="0"/>
              </a:spcAft>
            </a:pPr>
            <a:endParaRPr lang="en-CA" sz="1350">
              <a:solidFill>
                <a:prstClr val="black"/>
              </a:solidFill>
            </a:endParaRPr>
          </a:p>
        </p:txBody>
      </p:sp>
    </p:spTree>
    <p:extLst>
      <p:ext uri="{BB962C8B-B14F-4D97-AF65-F5344CB8AC3E}">
        <p14:creationId xmlns:p14="http://schemas.microsoft.com/office/powerpoint/2010/main" val="1755981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4AE437D-6339-4302-9938-E667622FCED1}" type="slidenum">
              <a:rPr lang="en-US" smtClean="0"/>
              <a:pPr>
                <a:defRPr/>
              </a:pPr>
              <a:t>9</a:t>
            </a:fld>
            <a:endParaRPr lang="en-US" dirty="0"/>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86693" y="174626"/>
            <a:ext cx="3875289" cy="598516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a:off x="1352615" y="174626"/>
            <a:ext cx="2499201" cy="5985169"/>
          </a:xfrm>
          <a:prstGeom prst="rect">
            <a:avLst/>
          </a:prstGeom>
          <a:ln>
            <a:solidFill>
              <a:schemeClr val="bg1">
                <a:lumMod val="85000"/>
              </a:schemeClr>
            </a:solidFill>
          </a:ln>
        </p:spPr>
      </p:pic>
    </p:spTree>
    <p:extLst>
      <p:ext uri="{BB962C8B-B14F-4D97-AF65-F5344CB8AC3E}">
        <p14:creationId xmlns:p14="http://schemas.microsoft.com/office/powerpoint/2010/main" val="30528644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2"/>
</p:tagLst>
</file>

<file path=ppt/tags/tag42.xml><?xml version="1.0" encoding="utf-8"?>
<p:tagLst xmlns:a="http://schemas.openxmlformats.org/drawingml/2006/main" xmlns:r="http://schemas.openxmlformats.org/officeDocument/2006/relationships" xmlns:p="http://schemas.openxmlformats.org/presentationml/2006/main">
  <p:tag name="NUM" val="13"/>
</p:tagLst>
</file>

<file path=ppt/tags/tag43.xml><?xml version="1.0" encoding="utf-8"?>
<p:tagLst xmlns:a="http://schemas.openxmlformats.org/drawingml/2006/main" xmlns:r="http://schemas.openxmlformats.org/officeDocument/2006/relationships" xmlns:p="http://schemas.openxmlformats.org/presentationml/2006/main">
  <p:tag name="NUM" val="14"/>
</p:tagLst>
</file>

<file path=ppt/tags/tag44.xml><?xml version="1.0" encoding="utf-8"?>
<p:tagLst xmlns:a="http://schemas.openxmlformats.org/drawingml/2006/main" xmlns:r="http://schemas.openxmlformats.org/officeDocument/2006/relationships" xmlns:p="http://schemas.openxmlformats.org/presentationml/2006/main">
  <p:tag name="NUM" val="15"/>
</p:tagLst>
</file>

<file path=ppt/tags/tag45.xml><?xml version="1.0" encoding="utf-8"?>
<p:tagLst xmlns:a="http://schemas.openxmlformats.org/drawingml/2006/main" xmlns:r="http://schemas.openxmlformats.org/officeDocument/2006/relationships" xmlns:p="http://schemas.openxmlformats.org/presentationml/2006/main">
  <p:tag name="NUM" val="16"/>
</p:tagLst>
</file>

<file path=ppt/tags/tag46.xml><?xml version="1.0" encoding="utf-8"?>
<p:tagLst xmlns:a="http://schemas.openxmlformats.org/drawingml/2006/main" xmlns:r="http://schemas.openxmlformats.org/officeDocument/2006/relationships" xmlns:p="http://schemas.openxmlformats.org/presentationml/2006/main">
  <p:tag name="NUM" val="17"/>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FCAC main">
  <a:themeElements>
    <a:clrScheme name="FCAC-ACFC 1">
      <a:dk1>
        <a:sysClr val="windowText" lastClr="000000"/>
      </a:dk1>
      <a:lt1>
        <a:sysClr val="window" lastClr="FFFFFF"/>
      </a:lt1>
      <a:dk2>
        <a:srgbClr val="294A97"/>
      </a:dk2>
      <a:lt2>
        <a:srgbClr val="EEECE1"/>
      </a:lt2>
      <a:accent1>
        <a:srgbClr val="2464AF"/>
      </a:accent1>
      <a:accent2>
        <a:srgbClr val="52A732"/>
      </a:accent2>
      <a:accent3>
        <a:srgbClr val="7D7D7D"/>
      </a:accent3>
      <a:accent4>
        <a:srgbClr val="3366CC"/>
      </a:accent4>
      <a:accent5>
        <a:srgbClr val="99CC99"/>
      </a:accent5>
      <a:accent6>
        <a:srgbClr val="CCCC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CAC _ Jeremie_Ryan_Workplace_Financial_Education.potx" id="{103E5C06-9A9F-4059-9695-A1D64D3E6D07}" vid="{750C0AC5-1E92-4BB3-997E-AD363A51782B}"/>
    </a:ext>
  </a:extLst>
</a:theme>
</file>

<file path=ppt/theme/theme2.xml><?xml version="1.0" encoding="utf-8"?>
<a:theme xmlns:a="http://schemas.openxmlformats.org/drawingml/2006/main" name="No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CAC _ Jeremie_Ryan_Workplace_Financial_Education.potx" id="{103E5C06-9A9F-4059-9695-A1D64D3E6D07}" vid="{569854F8-5908-4FFB-8B9B-317334A009E1}"/>
    </a:ext>
  </a:extLst>
</a:theme>
</file>

<file path=ppt/theme/theme3.xml><?xml version="1.0" encoding="utf-8"?>
<a:theme xmlns:a="http://schemas.openxmlformats.org/drawingml/2006/main" name="1_FCAC main">
  <a:themeElements>
    <a:clrScheme name="FCAC-ACFC 1">
      <a:dk1>
        <a:sysClr val="windowText" lastClr="000000"/>
      </a:dk1>
      <a:lt1>
        <a:sysClr val="window" lastClr="FFFFFF"/>
      </a:lt1>
      <a:dk2>
        <a:srgbClr val="294A97"/>
      </a:dk2>
      <a:lt2>
        <a:srgbClr val="EEECE1"/>
      </a:lt2>
      <a:accent1>
        <a:srgbClr val="2464AF"/>
      </a:accent1>
      <a:accent2>
        <a:srgbClr val="52A732"/>
      </a:accent2>
      <a:accent3>
        <a:srgbClr val="7D7D7D"/>
      </a:accent3>
      <a:accent4>
        <a:srgbClr val="3366CC"/>
      </a:accent4>
      <a:accent5>
        <a:srgbClr val="99CC99"/>
      </a:accent5>
      <a:accent6>
        <a:srgbClr val="CCCC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CAC _ Jeremie_Ryan_Workplace_Financial_Education.potx" id="{103E5C06-9A9F-4059-9695-A1D64D3E6D07}" vid="{CCA943BC-7750-439C-A822-118F3849617E}"/>
    </a:ext>
  </a:extLst>
</a:theme>
</file>

<file path=ppt/theme/theme4.xml><?xml version="1.0" encoding="utf-8"?>
<a:theme xmlns:a="http://schemas.openxmlformats.org/drawingml/2006/main" name="3_FCAC main">
  <a:themeElements>
    <a:clrScheme name="FCAC-ACFC 1">
      <a:dk1>
        <a:sysClr val="windowText" lastClr="000000"/>
      </a:dk1>
      <a:lt1>
        <a:sysClr val="window" lastClr="FFFFFF"/>
      </a:lt1>
      <a:dk2>
        <a:srgbClr val="294A97"/>
      </a:dk2>
      <a:lt2>
        <a:srgbClr val="EEECE1"/>
      </a:lt2>
      <a:accent1>
        <a:srgbClr val="2464AF"/>
      </a:accent1>
      <a:accent2>
        <a:srgbClr val="52A732"/>
      </a:accent2>
      <a:accent3>
        <a:srgbClr val="7D7D7D"/>
      </a:accent3>
      <a:accent4>
        <a:srgbClr val="3366CC"/>
      </a:accent4>
      <a:accent5>
        <a:srgbClr val="99CC99"/>
      </a:accent5>
      <a:accent6>
        <a:srgbClr val="CCCC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CAC _ Jeremie_Ryan_Workplace_Financial_Education.potx" id="{103E5C06-9A9F-4059-9695-A1D64D3E6D07}" vid="{44F82D8E-7707-495C-9B25-3BC134949D6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2.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CCDD97BACC81094AA9235912A0087CAC" ma:contentTypeVersion="82" ma:contentTypeDescription="" ma:contentTypeScope="" ma:versionID="aa80af55f71d317526dc3109f312e809">
  <xsd:schema xmlns:xsd="http://www.w3.org/2001/XMLSchema" xmlns:xs="http://www.w3.org/2001/XMLSchema" xmlns:p="http://schemas.microsoft.com/office/2006/metadata/properties" xmlns:ns2="54c4cd27-f286-408f-9ce0-33c1e0f3ab39" xmlns:ns3="422d9e62-c95f-4be8-bc96-fc16e6e7af15" xmlns:ns4="ca82dde9-3436-4d3d-bddd-d31447390034" xmlns:ns5="ddbd984f-848b-4d59-a9eb-1760df3af461" xmlns:ns6="c9f238dd-bb73-4aef-a7a5-d644ad823e52" targetNamespace="http://schemas.microsoft.com/office/2006/metadata/properties" ma:root="true" ma:fieldsID="fb14e9ad48aa554fa0824b53f2e170d9" ns2:_="" ns3:_="" ns4:_="" ns5:_="" ns6:_="">
    <xsd:import namespace="54c4cd27-f286-408f-9ce0-33c1e0f3ab39"/>
    <xsd:import namespace="422d9e62-c95f-4be8-bc96-fc16e6e7af15"/>
    <xsd:import namespace="ca82dde9-3436-4d3d-bddd-d31447390034"/>
    <xsd:import namespace="ddbd984f-848b-4d59-a9eb-1760df3af461"/>
    <xsd:import namespace="c9f238dd-bb73-4aef-a7a5-d644ad823e52"/>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5:OECDTagsCache" minOccurs="0"/>
                <xsd:element ref="ns3:_dlc_DocIdUrl"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5:mcabdfbcfcc34b0db2b26427245c13c6" minOccurs="0"/>
                <xsd:element ref="ns3:_dlc_DocId" minOccurs="0"/>
                <xsd:element ref="ns2:OECDKimProvenance" minOccurs="0"/>
                <xsd:element ref="ns4:TaxCatchAll" minOccurs="0"/>
                <xsd:element ref="ns4:TaxCatchAllLabel" minOccurs="0"/>
                <xsd:element ref="ns2:OECDKimBussinessContext" minOccurs="0"/>
                <xsd:element ref="ns3:_dlc_DocIdPersistId" minOccurs="0"/>
                <xsd:element ref="ns3:cdaa264386b64a5eb3931631587e1776" minOccurs="0"/>
                <xsd:element ref="ns5:nbb885e32ada4fa18483bd70230d535b" minOccurs="0"/>
                <xsd:element ref="ns5:OECDSharingStatus" minOccurs="0"/>
                <xsd:element ref="ns5:OECDCommunityDocumentURL" minOccurs="0"/>
                <xsd:element ref="ns5:OECDCommunityDocumentID" minOccurs="0"/>
                <xsd:element ref="ns3:eShareHorizProjTaxHTField0" minOccurs="0"/>
                <xsd:element ref="ns3:OECDAllRelatedUsers"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ma:readOnly="fals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Provenance" ma:index="30" nillable="true" ma:displayName="Kim provenance" ma:description="" ma:hidden="true" ma:internalName="OECDKimProvenance" ma:readOnly="false">
      <xsd:simpleType>
        <xsd:restriction base="dms:Text">
          <xsd:maxLength value="255"/>
        </xsd:restriction>
      </xsd:simpleType>
    </xsd:element>
    <xsd:element name="OECDKimBussinessContext" ma:index="33" nillable="true" ma:displayName="Kim business context" ma:description="" ma:hidden="true" ma:internalName="OECDKimBussinessContex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d9e62-c95f-4be8-bc96-fc16e6e7af15"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_dlc_DocIdUrl" ma:index="18"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8" nillable="true" ma:displayName="Document ID" ma:description="" ma:hidden="true" ma:internalName="_dlc_DocId" ma:readOnly="true">
      <xsd:simpleType>
        <xsd:restriction base="dms:Text"/>
      </xsd:simpleType>
    </xsd:element>
    <xsd:element name="_dlc_DocIdPersistId" ma:index="34" nillable="true" ma:displayName="Persist ID" ma:description="Keep ID on add." ma:hidden="true" ma:internalName="_dlc_DocIdPersistId" ma:readOnly="true">
      <xsd:simpleType>
        <xsd:restriction base="dms:Boolean"/>
      </xsd:simpleType>
    </xsd:element>
    <xsd:element name="cdaa264386b64a5eb3931631587e1776" ma:index="36" nillable="true" ma:taxonomy="true" ma:internalName="cdaa264386b64a5eb3931631587e1776" ma:taxonomyFieldName="OECDHorizontalProjects" ma:displayName="Horizontal project" ma:readOnly="false" ma:default="" ma:fieldId="cdaa2643-86b6-4a5e-b393-1631587e1776"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1" nillable="true" ma:displayName="OECDHorizontalProjects_0" ma:description="" ma:hidden="true" ma:internalName="eShareHorizProjTaxHTField0">
      <xsd:simpleType>
        <xsd:restriction base="dms:Note"/>
      </xsd:simpleType>
    </xsd:element>
    <xsd:element name="OECDAllRelatedUsers" ma:index="44"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31" nillable="true" ma:displayName="Taxonomy Catch All Column" ma:hidden="true" ma:list="{4d2fa938-8d37-45fa-910f-cb0aa52e3ee4}" ma:internalName="TaxCatchAll" ma:showField="CatchAllData" ma:web="422d9e62-c95f-4be8-bc96-fc16e6e7af15">
      <xsd:complexType>
        <xsd:complexContent>
          <xsd:extension base="dms:MultiChoiceLookup">
            <xsd:sequence>
              <xsd:element name="Value" type="dms:Lookup" maxOccurs="unbounded" minOccurs="0" nillable="true"/>
            </xsd:sequence>
          </xsd:extension>
        </xsd:complexContent>
      </xsd:complexType>
    </xsd:element>
    <xsd:element name="TaxCatchAllLabel" ma:index="32" nillable="true" ma:displayName="Taxonomy Catch All Column1" ma:hidden="true" ma:list="{4d2fa938-8d37-45fa-910f-cb0aa52e3ee4}" ma:internalName="TaxCatchAllLabel" ma:readOnly="true" ma:showField="CatchAllDataLabel" ma:web="422d9e62-c95f-4be8-bc96-fc16e6e7af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bd984f-848b-4d59-a9eb-1760df3af461"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bc83b2af-e160-442d-bd56-c59d584bfbe4" ma:internalName="OECDProjectLookup" ma:showField="OECDShortProjectName" ma:web="ddbd984f-848b-4d59-a9eb-1760df3af461">
      <xsd:simpleType>
        <xsd:restriction base="dms:Unknown"/>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bc83b2af-e160-442d-bd56-c59d584bfbe4" ma:internalName="OECDMainProject" ma:readOnly="false" ma:showField="OECDShortProjectName">
      <xsd:simpleType>
        <xsd:restriction base="dms:Unknown"/>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simpleType>
    </xsd:element>
    <xsd:element name="mcabdfbcfcc34b0db2b26427245c13c6" ma:index="26" nillable="true" ma:displayName="Deliverable owner_0" ma:hidden="true" ma:internalName="mcabdfbcfcc34b0db2b26427245c13c6">
      <xsd:simpleType>
        <xsd:restriction base="dms:Note"/>
      </xsd:simpleType>
    </xsd:element>
    <xsd:element name="nbb885e32ada4fa18483bd70230d535b" ma:index="37" nillable="true" ma:taxonomy="true" ma:internalName="nbb885e32ada4fa18483bd70230d535b" ma:taxonomyFieldName="OECDProjectOwnerStructure" ma:displayName="Project owner" ma:readOnly="false" ma:default="" ma:fieldId="7bb885e3-2ada-4fa1-8483-bd70230d535b"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38" nillable="true" ma:displayName="O.N.E Document Sharing Status" ma:description="" ma:hidden="true" ma:internalName="OECDSharingStatus">
      <xsd:simpleType>
        <xsd:restriction base="dms:Text"/>
      </xsd:simpleType>
    </xsd:element>
    <xsd:element name="OECDCommunityDocumentURL" ma:index="39" nillable="true" ma:displayName="O.N.E Community Document URL" ma:description="" ma:hidden="true" ma:internalName="OECDCommunityDocumentURL">
      <xsd:simpleType>
        <xsd:restriction base="dms:Text"/>
      </xsd:simpleType>
    </xsd:element>
    <xsd:element name="OECDCommunityDocumentID" ma:index="40" nillable="true" ma:displayName="O.N.E Community Document ID" ma:decimals="0" ma:description="" ma:hidden="true" ma:internalName="OECDCommunityDocumentID">
      <xsd:simpleType>
        <xsd:restriction base="dms:Number"/>
      </xsd:simpleType>
    </xsd:element>
    <xsd:element name="SharedWithUsers" ma:index="4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0"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21"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2"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3" nillable="true" ma:taxonomy="true" ma:internalName="eShareCommitteeTaxHTField0" ma:taxonomyFieldName="OECDCommittee" ma:displayName="Committee" ma:readOnly="fals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4" nillable="true" ma:taxonomy="true" ma:internalName="eSharePWBTaxHTField0" ma:taxonomyFieldName="OECDPWB" ma:displayName="PWB" ma:readOnly="false" ma:fieldId="{fe327ce1-b783-48aa-9b0b-52ad26d1c9f6}" ma:taxonomyMulti="true"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cabdfbcfcc34b0db2b26427245c13c6 xmlns="ddbd984f-848b-4d59-a9eb-1760df3af461" xsi:nil="true"/>
    <eShareHorizProjTaxHTField0 xmlns="422d9e62-c95f-4be8-bc96-fc16e6e7af15" xsi:nil="true"/>
    <OECDAllRelatedUsers xmlns="422d9e62-c95f-4be8-bc96-fc16e6e7af15">
      <UserInfo>
        <DisplayName/>
        <AccountId xsi:nil="true"/>
        <AccountType/>
      </UserInfo>
    </OECDAllRelatedUsers>
    <OECDTagsCache xmlns="ddbd984f-848b-4d59-a9eb-1760df3af461" xsi:nil="true"/>
    <OECDKimBussinessContext xmlns="54c4cd27-f286-408f-9ce0-33c1e0f3ab39"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2015-16</TermName>
          <TermId xmlns="http://schemas.microsoft.com/office/infopath/2007/PartnerControls">a7b4e2ad-5b69-49d9-a265-a98e355e26b9</TermId>
        </TermInfo>
      </Terms>
    </eSharePWBTaxHTField0>
    <OECDSharingStatus xmlns="ddbd984f-848b-4d59-a9eb-1760df3af461" xsi:nil="true"/>
    <OECDCommunityDocumentURL xmlns="ddbd984f-848b-4d59-a9eb-1760df3af461" xsi:nil="true"/>
    <OECDMeetingDate xmlns="54c4cd27-f286-408f-9ce0-33c1e0f3ab39" xsi:nil="true"/>
    <OECDPinnedBy xmlns="ddbd984f-848b-4d59-a9eb-1760df3af461">
      <UserInfo>
        <DisplayName/>
        <AccountId xsi:nil="true"/>
        <AccountType/>
      </UserInfo>
    </OECDPinnedBy>
    <cdaa264386b64a5eb3931631587e1776 xmlns="422d9e62-c95f-4be8-bc96-fc16e6e7af15">
      <Terms xmlns="http://schemas.microsoft.com/office/infopath/2007/PartnerControls"/>
    </cdaa264386b64a5eb3931631587e1776>
    <nbb885e32ada4fa18483bd70230d535b xmlns="ddbd984f-848b-4d59-a9eb-1760df3af461">
      <Terms xmlns="http://schemas.microsoft.com/office/infopath/2007/PartnerControls">
        <TermInfo xmlns="http://schemas.microsoft.com/office/infopath/2007/PartnerControls">
          <TermName xmlns="http://schemas.microsoft.com/office/infopath/2007/PartnerControls">DAF/FIN</TermName>
          <TermId xmlns="http://schemas.microsoft.com/office/infopath/2007/PartnerControls">894dfadc-16c3-441c-840d-02ae3778bf04</TermId>
        </TermInfo>
      </Terms>
    </nbb885e32ada4fa18483bd70230d535b>
    <OECDExpirationDate xmlns="422d9e62-c95f-4be8-bc96-fc16e6e7af15" xsi:nil="true"/>
    <OECDProjectMembers xmlns="ddbd984f-848b-4d59-a9eb-1760df3af461">
      <UserInfo>
        <DisplayName>HUXLEY Jennah, DAF/FIN</DisplayName>
        <AccountId>301</AccountId>
        <AccountType/>
      </UserInfo>
      <UserInfo>
        <DisplayName>MONTICONE Chiara, DAF/FIN</DisplayName>
        <AccountId>355</AccountId>
        <AccountType/>
      </UserInfo>
      <UserInfo>
        <DisplayName>ATKINSON Adele, DAF/FIN</DisplayName>
        <AccountId>335</AccountId>
        <AccountType/>
      </UserInfo>
      <UserInfo>
        <DisplayName>LOPEZ-TREUSSART Teresita Kelly, DAF/FIN</DisplayName>
        <AccountId>776</AccountId>
        <AccountType/>
      </UserInfo>
      <UserInfo>
        <DisplayName>D'ADDIO Anna, DAF/FIN</DisplayName>
        <AccountId>989</AccountId>
        <AccountType/>
      </UserInfo>
      <UserInfo>
        <DisplayName>GRIFONI Andrea, DAF/FIN</DisplayName>
        <AccountId>385</AccountId>
        <AccountType/>
      </UserInfo>
      <UserInfo>
        <DisplayName>GARNIER Karena, DAF/FATF</DisplayName>
        <AccountId>314</AccountId>
        <AccountType/>
      </UserInfo>
      <UserInfo>
        <DisplayName>ARBEL Pauline, CFE/CMU</DisplayName>
        <AccountId>632</AccountId>
        <AccountType/>
      </UserInfo>
      <UserInfo>
        <DisplayName>ALFONSO Francesco, DAF/FIN</DisplayName>
        <AccountId>1163</AccountId>
        <AccountType/>
      </UserInfo>
      <UserInfo>
        <DisplayName>CUPELLO Paloma, DAF/FIN</DisplayName>
        <AccountId>1543</AccountId>
        <AccountType/>
      </UserInfo>
      <UserInfo>
        <DisplayName>DROUILLON Françoise, DAF</DisplayName>
        <AccountId>1590</AccountId>
        <AccountType/>
      </UserInfo>
    </OECDProjectMembers>
    <eShareCommitteeTaxHTField0 xmlns="c9f238dd-bb73-4aef-a7a5-d644ad823e52">
      <Terms xmlns="http://schemas.microsoft.com/office/infopath/2007/PartnerControls"/>
    </eShareCommitteeTaxHTField0>
    <OECDKimProvenance xmlns="54c4cd27-f286-408f-9ce0-33c1e0f3ab39" xsi:nil="true"/>
    <OECDProjectLookup xmlns="ddbd984f-848b-4d59-a9eb-1760df3af461">47</OECDProjectLookup>
    <OECDMainProject xmlns="ddbd984f-848b-4d59-a9eb-1760df3af461">35</OECDMainProject>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Financial literacy</TermName>
          <TermId xmlns="http://schemas.microsoft.com/office/infopath/2007/PartnerControls">38d944e9-56b9-44f8-ab36-a8c1c92f484a</TermId>
        </TermInfo>
        <TermInfo xmlns="http://schemas.microsoft.com/office/infopath/2007/PartnerControls">
          <TermName xmlns="http://schemas.microsoft.com/office/infopath/2007/PartnerControls">Education</TermName>
          <TermId xmlns="http://schemas.microsoft.com/office/infopath/2007/PartnerControls">efa18019-c5e7-4d07-b5cf-a61d17d44208</TermId>
        </TermInfo>
      </Terms>
    </eShareTopicTaxHTField0>
    <OECDProjectManager xmlns="ddbd984f-848b-4d59-a9eb-1760df3af461">
      <UserInfo>
        <DisplayName/>
        <AccountId>105</AccountId>
        <AccountType/>
      </UserInfo>
    </OECDProjectManager>
    <eShareKeywordsTaxHTField0 xmlns="c9f238dd-bb73-4aef-a7a5-d644ad823e52">
      <Terms xmlns="http://schemas.microsoft.com/office/infopath/2007/PartnerControls"/>
    </eShareKeywordsTaxHTField0>
    <TaxCatchAll xmlns="ca82dde9-3436-4d3d-bddd-d31447390034">
      <Value>279</Value>
      <Value>327</Value>
      <Value>501</Value>
      <Value>133</Value>
    </TaxCatchAll>
    <OECDCommunityDocumentID xmlns="ddbd984f-848b-4d59-a9eb-1760df3af461" xsi:nil="true"/>
    <_dlc_DocId xmlns="422d9e62-c95f-4be8-bc96-fc16e6e7af15">ESHAREDAF-38-12918</_dlc_DocId>
    <_dlc_DocIdUrl xmlns="422d9e62-c95f-4be8-bc96-fc16e6e7af15">
      <Url>https://portal.oecd.org/eshare/daf/pc/_layouts/15/DocIdRedir.aspx?ID=ESHAREDAF-38-12918</Url>
      <Description>ESHAREDAF-38-12918</Description>
    </_dlc_DocIdUrl>
  </documentManagement>
</p:properties>
</file>

<file path=customXml/item4.xml><?xml version="1.0" encoding="utf-8"?>
<?mso-contentType ?>
<FormTemplates xmlns="http://schemas.microsoft.com/sharepoint/v3/contenttype/forms">
  <Display>OECDListFormCollapsible</Display>
  <Edit>OECDListFormCollapsible</Edit>
  <New>OECDListFormCollapsible</New>
</FormTemplates>
</file>

<file path=customXml/item5.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DA771AF-679C-48B6-A823-DAF1AC575ADC}"/>
</file>

<file path=customXml/itemProps2.xml><?xml version="1.0" encoding="utf-8"?>
<ds:datastoreItem xmlns:ds="http://schemas.openxmlformats.org/officeDocument/2006/customXml" ds:itemID="{A5705833-E156-4670-9FF0-8664894B810F}"/>
</file>

<file path=customXml/itemProps3.xml><?xml version="1.0" encoding="utf-8"?>
<ds:datastoreItem xmlns:ds="http://schemas.openxmlformats.org/officeDocument/2006/customXml" ds:itemID="{D4EB8D81-4F9D-45B2-BA46-61EEFCD42E63}"/>
</file>

<file path=customXml/itemProps4.xml><?xml version="1.0" encoding="utf-8"?>
<ds:datastoreItem xmlns:ds="http://schemas.openxmlformats.org/officeDocument/2006/customXml" ds:itemID="{8C85786A-3F55-494B-A513-77958DCA8801}"/>
</file>

<file path=customXml/itemProps5.xml><?xml version="1.0" encoding="utf-8"?>
<ds:datastoreItem xmlns:ds="http://schemas.openxmlformats.org/officeDocument/2006/customXml" ds:itemID="{5C8ACD1F-0390-498D-A0A0-A1A840C54C28}"/>
</file>

<file path=customXml/itemProps6.xml><?xml version="1.0" encoding="utf-8"?>
<ds:datastoreItem xmlns:ds="http://schemas.openxmlformats.org/officeDocument/2006/customXml" ds:itemID="{11BCA65A-87C7-461E-B2E7-4DE6D1A09E2F}"/>
</file>

<file path=docProps/app.xml><?xml version="1.0" encoding="utf-8"?>
<Properties xmlns="http://schemas.openxmlformats.org/officeDocument/2006/extended-properties" xmlns:vt="http://schemas.openxmlformats.org/officeDocument/2006/docPropsVTypes">
  <Template/>
  <TotalTime>5893</TotalTime>
  <Words>1244</Words>
  <Application>Microsoft Office PowerPoint</Application>
  <PresentationFormat>On-screen Show (4:3)</PresentationFormat>
  <Paragraphs>166</Paragraphs>
  <Slides>13</Slides>
  <Notes>10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AR BLANCA</vt:lpstr>
      <vt:lpstr>Arial</vt:lpstr>
      <vt:lpstr>Calibri</vt:lpstr>
      <vt:lpstr>Courier New</vt:lpstr>
      <vt:lpstr>Lato Light</vt:lpstr>
      <vt:lpstr>Lato-Black</vt:lpstr>
      <vt:lpstr>Open Sans Light</vt:lpstr>
      <vt:lpstr>Roboto light</vt:lpstr>
      <vt:lpstr>Wingdings</vt:lpstr>
      <vt:lpstr>FCAC main</vt:lpstr>
      <vt:lpstr>No image</vt:lpstr>
      <vt:lpstr>1_FCAC main</vt:lpstr>
      <vt:lpstr>3_FCAC main</vt:lpstr>
      <vt:lpstr>PowerPoint Presentation</vt:lpstr>
      <vt:lpstr>PowerPoint Presentation</vt:lpstr>
      <vt:lpstr>Money is a leading cause of stress </vt:lpstr>
      <vt:lpstr>Money is a leading cause of stress. Reasons for financial stress </vt:lpstr>
      <vt:lpstr>PowerPoint Presentation</vt:lpstr>
      <vt:lpstr>Workplace Initiative - Activity Plan          </vt:lpstr>
      <vt:lpstr>Working group deliverables:  </vt:lpstr>
      <vt:lpstr>Best practices framework for  financial literacy in the workplace</vt:lpstr>
      <vt:lpstr>PowerPoint Presentation</vt:lpstr>
      <vt:lpstr>Innovative Digital Initiatives                Small change app                    Carrot app     </vt:lpstr>
      <vt:lpstr>Money Fit Challenge: A Financial Health Challenge </vt:lpstr>
      <vt:lpstr>Money Fit Challenge: A Financial Health Challenge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Marie-Josée Lemaire</dc:creator>
  <cp:lastModifiedBy>Julie Hauser</cp:lastModifiedBy>
  <cp:revision>80</cp:revision>
  <cp:lastPrinted>2017-10-27T14:46:32Z</cp:lastPrinted>
  <dcterms:created xsi:type="dcterms:W3CDTF">2015-01-23T16:21:33Z</dcterms:created>
  <dcterms:modified xsi:type="dcterms:W3CDTF">2017-10-31T18:35:25Z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0x0101008B4DD370EC31429186F3AD49F0D3098F00D44DBCB9EB4F45278CB5C9765BE5299500A4858B360C6A491AA753F8BCA47AA91000CCDD97BACC81094AA9235912A0087CAC</vt:lpwstr>
  </property>
  <property fmtid="{D5CDD505-2E9C-101B-9397-08002B2CF9AE}" pid="3" name="OECDTopic">
    <vt:lpwstr>279;#Financial literacy|38d944e9-56b9-44f8-ab36-a8c1c92f484a;#501;#Education|efa18019-c5e7-4d07-b5cf-a61d17d44208</vt:lpwstr>
  </property>
  <property fmtid="{D5CDD505-2E9C-101B-9397-08002B2CF9AE}" pid="4" name="OECDCountry">
    <vt:lpwstr/>
  </property>
  <property fmtid="{D5CDD505-2E9C-101B-9397-08002B2CF9AE}" pid="5" name="OECDCommittee">
    <vt:lpwstr/>
  </property>
  <property fmtid="{D5CDD505-2E9C-101B-9397-08002B2CF9AE}" pid="6" name="OECDPWB">
    <vt:lpwstr>327;#2015-16|a7b4e2ad-5b69-49d9-a265-a98e355e26b9</vt:lpwstr>
  </property>
  <property fmtid="{D5CDD505-2E9C-101B-9397-08002B2CF9AE}" pid="7" name="eShareOrganisationTaxHTField0">
    <vt:lpwstr/>
  </property>
  <property fmtid="{D5CDD505-2E9C-101B-9397-08002B2CF9AE}" pid="8" name="OECDKeywords">
    <vt:lpwstr/>
  </property>
  <property fmtid="{D5CDD505-2E9C-101B-9397-08002B2CF9AE}" pid="9" name="OECDHorizontalProjects">
    <vt:lpwstr/>
  </property>
  <property fmtid="{D5CDD505-2E9C-101B-9397-08002B2CF9AE}" pid="10" name="OECDProjectOwnerStructure">
    <vt:lpwstr>133;#DAF/FIN|894dfadc-16c3-441c-840d-02ae3778bf04</vt:lpwstr>
  </property>
  <property fmtid="{D5CDD505-2E9C-101B-9397-08002B2CF9AE}" pid="11" name="_dlc_DocIdItemGuid">
    <vt:lpwstr>9e3bfaf8-1caa-484d-9315-489ce5570ef2</vt:lpwstr>
  </property>
  <property fmtid="{D5CDD505-2E9C-101B-9397-08002B2CF9AE}" pid="12" name="OECDOrganisation">
    <vt:lpwstr/>
  </property>
</Properties>
</file>