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5.xml" ContentType="application/vnd.openxmlformats-officedocument.customXmlProperties+xml"/>
  <Override PartName="/customXml/itemProps4.xml" ContentType="application/vnd.openxmlformats-officedocument.customXml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6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notesMasterIdLst>
    <p:notesMasterId r:id="rId13"/>
  </p:notesMasterIdLst>
  <p:handoutMasterIdLst>
    <p:handoutMasterId r:id="rId14"/>
  </p:handoutMasterIdLst>
  <p:sldIdLst>
    <p:sldId id="446" r:id="rId2"/>
    <p:sldId id="495" r:id="rId3"/>
    <p:sldId id="496" r:id="rId4"/>
    <p:sldId id="499" r:id="rId5"/>
    <p:sldId id="501" r:id="rId6"/>
    <p:sldId id="502" r:id="rId7"/>
    <p:sldId id="503" r:id="rId8"/>
    <p:sldId id="504" r:id="rId9"/>
    <p:sldId id="505" r:id="rId10"/>
    <p:sldId id="506" r:id="rId11"/>
    <p:sldId id="497" r:id="rId12"/>
  </p:sldIdLst>
  <p:sldSz cx="9144000" cy="6858000" type="screen4x3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0000FF"/>
    <a:srgbClr val="00B050"/>
    <a:srgbClr val="FF9900"/>
    <a:srgbClr val="49D7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06" autoAdjust="0"/>
    <p:restoredTop sz="81867" autoAdjust="0"/>
  </p:normalViewPr>
  <p:slideViewPr>
    <p:cSldViewPr snapToGrid="0">
      <p:cViewPr>
        <p:scale>
          <a:sx n="70" d="100"/>
          <a:sy n="70" d="100"/>
        </p:scale>
        <p:origin x="-5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85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6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23" Type="http://schemas.openxmlformats.org/officeDocument/2006/relationships/customXml" Target="../customXml/item5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customXml" Target="../customXml/item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04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B3DF4B-5392-4E45-9811-70DEB973D797}" type="datetimeFigureOut">
              <a:rPr lang="en-PH" smtClean="0"/>
              <a:t>11/8/2017</a:t>
            </a:fld>
            <a:endParaRPr lang="en-P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40865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040" y="9440865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BB505A-D4B2-4CBB-B157-08084A1FB32F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7515776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40" y="1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59D10C-515D-41F4-98B1-F5CE5DB9B6C3}" type="datetimeFigureOut">
              <a:rPr lang="en-PH" smtClean="0"/>
              <a:t>11/8/2017</a:t>
            </a:fld>
            <a:endParaRPr lang="en-P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40647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40" y="9440647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FF21E3-2135-4A34-A809-7F1BB5951765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823901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995213" y="3233424"/>
            <a:ext cx="7948925" cy="3063241"/>
          </a:xfrm>
          <a:prstGeom prst="rect">
            <a:avLst/>
          </a:prstGeom>
        </p:spPr>
        <p:txBody>
          <a:bodyPr lIns="91417" tIns="91417" rIns="91417" bIns="91417" anchor="t" anchorCtr="0">
            <a:noAutofit/>
          </a:bodyPr>
          <a:lstStyle/>
          <a:p>
            <a:pPr>
              <a:spcBef>
                <a:spcPts val="0"/>
              </a:spcBef>
            </a:pPr>
            <a:endParaRPr dirty="0"/>
          </a:p>
        </p:txBody>
      </p:sp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271838" y="512763"/>
            <a:ext cx="3398837" cy="25511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911647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995213" y="3233424"/>
            <a:ext cx="7948925" cy="3063241"/>
          </a:xfrm>
          <a:prstGeom prst="rect">
            <a:avLst/>
          </a:prstGeom>
        </p:spPr>
        <p:txBody>
          <a:bodyPr lIns="91417" tIns="91417" rIns="91417" bIns="91417" anchor="t" anchorCtr="0">
            <a:noAutofit/>
          </a:bodyPr>
          <a:lstStyle/>
          <a:p>
            <a:pPr>
              <a:spcBef>
                <a:spcPts val="0"/>
              </a:spcBef>
            </a:pPr>
            <a:endParaRPr dirty="0"/>
          </a:p>
        </p:txBody>
      </p:sp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271838" y="512763"/>
            <a:ext cx="3398837" cy="25511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91164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6753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504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198438"/>
            <a:ext cx="2076450" cy="5592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3" y="198438"/>
            <a:ext cx="6076950" cy="5592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613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fade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81000" y="198438"/>
            <a:ext cx="8305800" cy="5592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9893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71142"/>
            <a:ext cx="8305800" cy="7159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769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6"/>
            <a:ext cx="7772400" cy="1362075"/>
          </a:xfr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46"/>
            </a:lvl1pPr>
            <a:lvl2pPr marL="422041" indent="0">
              <a:buNone/>
              <a:defRPr sz="1662"/>
            </a:lvl2pPr>
            <a:lvl3pPr marL="844083" indent="0">
              <a:buNone/>
              <a:defRPr sz="1477"/>
            </a:lvl3pPr>
            <a:lvl4pPr marL="1266124" indent="0">
              <a:buNone/>
              <a:defRPr sz="1292"/>
            </a:lvl4pPr>
            <a:lvl5pPr marL="1688165" indent="0">
              <a:buNone/>
              <a:defRPr sz="1292"/>
            </a:lvl5pPr>
            <a:lvl6pPr marL="2110207" indent="0">
              <a:buNone/>
              <a:defRPr sz="1292"/>
            </a:lvl6pPr>
            <a:lvl7pPr marL="2532248" indent="0">
              <a:buNone/>
              <a:defRPr sz="1292"/>
            </a:lvl7pPr>
            <a:lvl8pPr marL="2954289" indent="0">
              <a:buNone/>
              <a:defRPr sz="1292"/>
            </a:lvl8pPr>
            <a:lvl9pPr marL="3376331" indent="0">
              <a:buNone/>
              <a:defRPr sz="129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6527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036638"/>
            <a:ext cx="4076700" cy="4754562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036638"/>
            <a:ext cx="4076700" cy="4754562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0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452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095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9469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75"/>
            <a:ext cx="5111750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5222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1806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98438"/>
            <a:ext cx="83058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036638"/>
            <a:ext cx="8305800" cy="475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7806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</p:sldLayoutIdLst>
  <mc:AlternateContent xmlns:mc="http://schemas.openxmlformats.org/markup-compatibility/2006">
    <mc:Choice xmlns:p14="http://schemas.microsoft.com/office/powerpoint/2010/main" Requires="p14">
      <p:transition spd="slow" p14:dur="1750">
        <p:fade/>
      </p:transition>
    </mc:Choice>
    <mc:Fallback>
      <p:transition spd="slow">
        <p:fade/>
      </p:transition>
    </mc:Fallback>
  </mc:AlternateConten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954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954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954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954">
          <a:solidFill>
            <a:schemeClr val="tx2"/>
          </a:solidFill>
          <a:latin typeface="Calibri" pitchFamily="34" charset="0"/>
        </a:defRPr>
      </a:lvl5pPr>
      <a:lvl6pPr marL="422041" algn="l" rtl="0" fontAlgn="base">
        <a:spcBef>
          <a:spcPct val="0"/>
        </a:spcBef>
        <a:spcAft>
          <a:spcPct val="0"/>
        </a:spcAft>
        <a:defRPr sz="2954">
          <a:solidFill>
            <a:schemeClr val="tx2"/>
          </a:solidFill>
          <a:latin typeface="Calibri" pitchFamily="34" charset="0"/>
        </a:defRPr>
      </a:lvl6pPr>
      <a:lvl7pPr marL="844083" algn="l" rtl="0" fontAlgn="base">
        <a:spcBef>
          <a:spcPct val="0"/>
        </a:spcBef>
        <a:spcAft>
          <a:spcPct val="0"/>
        </a:spcAft>
        <a:defRPr sz="2954">
          <a:solidFill>
            <a:schemeClr val="tx2"/>
          </a:solidFill>
          <a:latin typeface="Calibri" pitchFamily="34" charset="0"/>
        </a:defRPr>
      </a:lvl7pPr>
      <a:lvl8pPr marL="1266124" algn="l" rtl="0" fontAlgn="base">
        <a:spcBef>
          <a:spcPct val="0"/>
        </a:spcBef>
        <a:spcAft>
          <a:spcPct val="0"/>
        </a:spcAft>
        <a:defRPr sz="2954">
          <a:solidFill>
            <a:schemeClr val="tx2"/>
          </a:solidFill>
          <a:latin typeface="Calibri" pitchFamily="34" charset="0"/>
        </a:defRPr>
      </a:lvl8pPr>
      <a:lvl9pPr marL="1688165" algn="l" rtl="0" fontAlgn="base">
        <a:spcBef>
          <a:spcPct val="0"/>
        </a:spcBef>
        <a:spcAft>
          <a:spcPct val="0"/>
        </a:spcAft>
        <a:defRPr sz="2954">
          <a:solidFill>
            <a:schemeClr val="tx2"/>
          </a:solidFill>
          <a:latin typeface="Calibri" pitchFamily="34" charset="0"/>
        </a:defRPr>
      </a:lvl9pPr>
    </p:titleStyle>
    <p:bodyStyle>
      <a:lvl1pPr marL="316531" indent="-316531" algn="l" rtl="0" eaLnBrk="0" fontAlgn="base" hangingPunct="0">
        <a:spcBef>
          <a:spcPct val="20000"/>
        </a:spcBef>
        <a:spcAft>
          <a:spcPct val="0"/>
        </a:spcAft>
        <a:buChar char="•"/>
        <a:defRPr sz="2585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rtl="0" eaLnBrk="0" fontAlgn="base" hangingPunct="0">
        <a:spcBef>
          <a:spcPct val="20000"/>
        </a:spcBef>
        <a:spcAft>
          <a:spcPct val="0"/>
        </a:spcAft>
        <a:buChar char="–"/>
        <a:defRPr sz="2585">
          <a:solidFill>
            <a:schemeClr val="tx1"/>
          </a:solidFill>
          <a:latin typeface="+mn-lt"/>
        </a:defRPr>
      </a:lvl2pPr>
      <a:lvl3pPr marL="1055103" indent="-211021" algn="l" rtl="0" eaLnBrk="0" fontAlgn="base" hangingPunct="0">
        <a:spcBef>
          <a:spcPct val="20000"/>
        </a:spcBef>
        <a:spcAft>
          <a:spcPct val="0"/>
        </a:spcAft>
        <a:buChar char="•"/>
        <a:defRPr sz="2585">
          <a:solidFill>
            <a:schemeClr val="tx1"/>
          </a:solidFill>
          <a:latin typeface="+mn-lt"/>
        </a:defRPr>
      </a:lvl3pPr>
      <a:lvl4pPr marL="1477145" indent="-211021" algn="l" rtl="0" eaLnBrk="0" fontAlgn="base" hangingPunct="0">
        <a:spcBef>
          <a:spcPct val="20000"/>
        </a:spcBef>
        <a:spcAft>
          <a:spcPct val="0"/>
        </a:spcAft>
        <a:buChar char="–"/>
        <a:defRPr sz="2585">
          <a:solidFill>
            <a:schemeClr val="tx1"/>
          </a:solidFill>
          <a:latin typeface="+mn-lt"/>
        </a:defRPr>
      </a:lvl4pPr>
      <a:lvl5pPr marL="1899186" indent="-211021" algn="l" rtl="0" eaLnBrk="0" fontAlgn="base" hangingPunct="0">
        <a:spcBef>
          <a:spcPct val="20000"/>
        </a:spcBef>
        <a:spcAft>
          <a:spcPct val="0"/>
        </a:spcAft>
        <a:buChar char="»"/>
        <a:defRPr sz="2585">
          <a:solidFill>
            <a:schemeClr val="tx1"/>
          </a:solidFill>
          <a:latin typeface="+mn-lt"/>
        </a:defRPr>
      </a:lvl5pPr>
      <a:lvl6pPr marL="2321227" indent="-211021" algn="l" rtl="0" fontAlgn="base">
        <a:spcBef>
          <a:spcPct val="20000"/>
        </a:spcBef>
        <a:spcAft>
          <a:spcPct val="0"/>
        </a:spcAft>
        <a:buChar char="»"/>
        <a:defRPr sz="2585">
          <a:solidFill>
            <a:schemeClr val="tx1"/>
          </a:solidFill>
          <a:latin typeface="+mn-lt"/>
        </a:defRPr>
      </a:lvl6pPr>
      <a:lvl7pPr marL="2743269" indent="-211021" algn="l" rtl="0" fontAlgn="base">
        <a:spcBef>
          <a:spcPct val="20000"/>
        </a:spcBef>
        <a:spcAft>
          <a:spcPct val="0"/>
        </a:spcAft>
        <a:buChar char="»"/>
        <a:defRPr sz="2585">
          <a:solidFill>
            <a:schemeClr val="tx1"/>
          </a:solidFill>
          <a:latin typeface="+mn-lt"/>
        </a:defRPr>
      </a:lvl7pPr>
      <a:lvl8pPr marL="3165310" indent="-211021" algn="l" rtl="0" fontAlgn="base">
        <a:spcBef>
          <a:spcPct val="20000"/>
        </a:spcBef>
        <a:spcAft>
          <a:spcPct val="0"/>
        </a:spcAft>
        <a:buChar char="»"/>
        <a:defRPr sz="2585">
          <a:solidFill>
            <a:schemeClr val="tx1"/>
          </a:solidFill>
          <a:latin typeface="+mn-lt"/>
        </a:defRPr>
      </a:lvl8pPr>
      <a:lvl9pPr marL="3587351" indent="-211021" algn="l" rtl="0" fontAlgn="base">
        <a:spcBef>
          <a:spcPct val="20000"/>
        </a:spcBef>
        <a:spcAft>
          <a:spcPct val="0"/>
        </a:spcAft>
        <a:buChar char="»"/>
        <a:defRPr sz="258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ctrTitle" idx="4294967295"/>
          </p:nvPr>
        </p:nvSpPr>
        <p:spPr>
          <a:xfrm>
            <a:off x="1371600" y="1981200"/>
            <a:ext cx="7543800" cy="1676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r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3200" b="1" i="1" u="none" strike="noStrike" cap="none" dirty="0" smtClean="0">
                <a:solidFill>
                  <a:schemeClr val="bg1"/>
                </a:solidFill>
                <a:ea typeface="Georgia"/>
                <a:cs typeface="Georgia"/>
                <a:sym typeface="Georgia"/>
              </a:rPr>
              <a:t>Insights from Financial Literacy Surveys and Their Implications on Policy and Practice</a:t>
            </a:r>
            <a:r>
              <a:rPr lang="en-US" sz="4000" b="1" i="1" u="none" strike="noStrike" cap="none" dirty="0" smtClean="0">
                <a:solidFill>
                  <a:schemeClr val="bg1"/>
                </a:solidFill>
                <a:ea typeface="Georgia"/>
                <a:cs typeface="Georgia"/>
                <a:sym typeface="Georgia"/>
              </a:rPr>
              <a:t/>
            </a:r>
            <a:br>
              <a:rPr lang="en-US" sz="4000" b="1" i="1" u="none" strike="noStrike" cap="none" dirty="0" smtClean="0">
                <a:solidFill>
                  <a:schemeClr val="bg1"/>
                </a:solidFill>
                <a:ea typeface="Georgia"/>
                <a:cs typeface="Georgia"/>
                <a:sym typeface="Georgia"/>
              </a:rPr>
            </a:br>
            <a:r>
              <a:rPr lang="en-US" sz="2400" dirty="0" smtClean="0">
                <a:solidFill>
                  <a:srgbClr val="FFFF00"/>
                </a:solidFill>
                <a:ea typeface="Georgia"/>
                <a:cs typeface="Georgia"/>
                <a:sym typeface="Georgia"/>
              </a:rPr>
              <a:t>8 November 2017</a:t>
            </a:r>
            <a:endParaRPr lang="en-US" sz="2400" b="1" u="none" strike="noStrike" cap="none" dirty="0">
              <a:solidFill>
                <a:srgbClr val="FFFF00"/>
              </a:solidFill>
              <a:ea typeface="Georgia"/>
              <a:cs typeface="Georgia"/>
              <a:sym typeface="Georgia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3200400" y="4148140"/>
            <a:ext cx="5691554" cy="1125412"/>
          </a:xfrm>
          <a:prstGeom prst="rect">
            <a:avLst/>
          </a:prstGeom>
        </p:spPr>
        <p:txBody>
          <a:bodyPr/>
          <a:lstStyle>
            <a:lvl1pPr marL="316531" indent="-316531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58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7" indent="-263776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585">
                <a:solidFill>
                  <a:schemeClr val="tx1"/>
                </a:solidFill>
                <a:latin typeface="+mn-lt"/>
              </a:defRPr>
            </a:lvl2pPr>
            <a:lvl3pPr marL="1055103" indent="-211021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585">
                <a:solidFill>
                  <a:schemeClr val="tx1"/>
                </a:solidFill>
                <a:latin typeface="+mn-lt"/>
              </a:defRPr>
            </a:lvl3pPr>
            <a:lvl4pPr marL="1477145" indent="-211021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585">
                <a:solidFill>
                  <a:schemeClr val="tx1"/>
                </a:solidFill>
                <a:latin typeface="+mn-lt"/>
              </a:defRPr>
            </a:lvl4pPr>
            <a:lvl5pPr marL="1899186" indent="-211021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585">
                <a:solidFill>
                  <a:schemeClr val="tx1"/>
                </a:solidFill>
                <a:latin typeface="+mn-lt"/>
              </a:defRPr>
            </a:lvl5pPr>
            <a:lvl6pPr marL="2321227" indent="-211021" algn="l" rtl="0" fontAlgn="base">
              <a:spcBef>
                <a:spcPct val="20000"/>
              </a:spcBef>
              <a:spcAft>
                <a:spcPct val="0"/>
              </a:spcAft>
              <a:buChar char="»"/>
              <a:defRPr sz="2585">
                <a:solidFill>
                  <a:schemeClr val="tx1"/>
                </a:solidFill>
                <a:latin typeface="+mn-lt"/>
              </a:defRPr>
            </a:lvl6pPr>
            <a:lvl7pPr marL="2743269" indent="-211021" algn="l" rtl="0" fontAlgn="base">
              <a:spcBef>
                <a:spcPct val="20000"/>
              </a:spcBef>
              <a:spcAft>
                <a:spcPct val="0"/>
              </a:spcAft>
              <a:buChar char="»"/>
              <a:defRPr sz="2585">
                <a:solidFill>
                  <a:schemeClr val="tx1"/>
                </a:solidFill>
                <a:latin typeface="+mn-lt"/>
              </a:defRPr>
            </a:lvl7pPr>
            <a:lvl8pPr marL="3165310" indent="-211021" algn="l" rtl="0" fontAlgn="base">
              <a:spcBef>
                <a:spcPct val="20000"/>
              </a:spcBef>
              <a:spcAft>
                <a:spcPct val="0"/>
              </a:spcAft>
              <a:buChar char="»"/>
              <a:defRPr sz="2585">
                <a:solidFill>
                  <a:schemeClr val="tx1"/>
                </a:solidFill>
                <a:latin typeface="+mn-lt"/>
              </a:defRPr>
            </a:lvl8pPr>
            <a:lvl9pPr marL="3587351" indent="-211021" algn="l" rtl="0" fontAlgn="base">
              <a:spcBef>
                <a:spcPct val="20000"/>
              </a:spcBef>
              <a:spcAft>
                <a:spcPct val="0"/>
              </a:spcAft>
              <a:buChar char="»"/>
              <a:defRPr sz="2585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lnSpc>
                <a:spcPct val="80000"/>
              </a:lnSpc>
              <a:buFontTx/>
              <a:buNone/>
            </a:pPr>
            <a:r>
              <a:rPr lang="en-US" sz="1846" b="1" i="1" kern="0" dirty="0" smtClean="0">
                <a:solidFill>
                  <a:srgbClr val="000000"/>
                </a:solidFill>
              </a:rPr>
              <a:t>Johnny Noe E. Ravalo  Ph.D.</a:t>
            </a:r>
          </a:p>
          <a:p>
            <a:pPr marL="0" indent="0" algn="r">
              <a:lnSpc>
                <a:spcPct val="80000"/>
              </a:lnSpc>
              <a:buFontTx/>
              <a:buNone/>
            </a:pPr>
            <a:r>
              <a:rPr lang="en-US" sz="1600" b="1" i="1" kern="0" dirty="0" smtClean="0">
                <a:solidFill>
                  <a:srgbClr val="000000"/>
                </a:solidFill>
              </a:rPr>
              <a:t>Assistant Governor</a:t>
            </a:r>
          </a:p>
          <a:p>
            <a:pPr marL="0" indent="0" algn="r">
              <a:lnSpc>
                <a:spcPct val="80000"/>
              </a:lnSpc>
              <a:buFontTx/>
              <a:buNone/>
            </a:pPr>
            <a:r>
              <a:rPr lang="en-US" sz="1600" b="1" i="1" kern="0" dirty="0" smtClean="0">
                <a:solidFill>
                  <a:srgbClr val="000000"/>
                </a:solidFill>
              </a:rPr>
              <a:t>Office of Systemic Risk Management</a:t>
            </a:r>
          </a:p>
          <a:p>
            <a:pPr marL="0" indent="0" algn="r" eaLnBrk="1" hangingPunct="1">
              <a:lnSpc>
                <a:spcPct val="80000"/>
              </a:lnSpc>
              <a:buFontTx/>
              <a:buNone/>
            </a:pPr>
            <a:r>
              <a:rPr lang="en-US" sz="1600" b="1" i="1" kern="0" dirty="0" err="1" smtClean="0">
                <a:solidFill>
                  <a:srgbClr val="000000"/>
                </a:solidFill>
              </a:rPr>
              <a:t>Bangko</a:t>
            </a:r>
            <a:r>
              <a:rPr lang="en-US" sz="1600" b="1" i="1" kern="0" dirty="0" smtClean="0">
                <a:solidFill>
                  <a:srgbClr val="000000"/>
                </a:solidFill>
              </a:rPr>
              <a:t> </a:t>
            </a:r>
            <a:r>
              <a:rPr lang="en-US" sz="1600" b="1" i="1" kern="0" dirty="0" err="1" smtClean="0">
                <a:solidFill>
                  <a:srgbClr val="000000"/>
                </a:solidFill>
              </a:rPr>
              <a:t>Sentral</a:t>
            </a:r>
            <a:r>
              <a:rPr lang="en-US" sz="1600" b="1" i="1" kern="0" dirty="0" smtClean="0">
                <a:solidFill>
                  <a:srgbClr val="000000"/>
                </a:solidFill>
              </a:rPr>
              <a:t> </a:t>
            </a:r>
            <a:r>
              <a:rPr lang="en-US" sz="1600" b="1" i="1" kern="0" dirty="0" err="1" smtClean="0">
                <a:solidFill>
                  <a:srgbClr val="000000"/>
                </a:solidFill>
              </a:rPr>
              <a:t>ng</a:t>
            </a:r>
            <a:r>
              <a:rPr lang="en-US" sz="1600" b="1" i="1" kern="0" dirty="0" smtClean="0">
                <a:solidFill>
                  <a:srgbClr val="000000"/>
                </a:solidFill>
              </a:rPr>
              <a:t> </a:t>
            </a:r>
            <a:r>
              <a:rPr lang="en-US" sz="1600" b="1" i="1" kern="0" dirty="0" err="1" smtClean="0">
                <a:solidFill>
                  <a:srgbClr val="000000"/>
                </a:solidFill>
              </a:rPr>
              <a:t>PIlipinas</a:t>
            </a:r>
            <a:endParaRPr lang="en-US" sz="1600" b="1" i="1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454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71142"/>
            <a:ext cx="8610600" cy="715962"/>
          </a:xfrm>
        </p:spPr>
        <p:txBody>
          <a:bodyPr/>
          <a:lstStyle/>
          <a:p>
            <a:r>
              <a:rPr lang="en-PH" sz="3000" dirty="0" smtClean="0"/>
              <a:t>Our Thinking is that Financial Education …</a:t>
            </a:r>
            <a:endParaRPr lang="en-PH" sz="3000" i="1" dirty="0">
              <a:solidFill>
                <a:srgbClr val="0000FF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95400"/>
            <a:ext cx="3810000" cy="44650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715000" y="1676400"/>
            <a:ext cx="3276600" cy="3246806"/>
            <a:chOff x="5715000" y="1676400"/>
            <a:chExt cx="3276600" cy="3246806"/>
          </a:xfrm>
        </p:grpSpPr>
        <p:sp>
          <p:nvSpPr>
            <p:cNvPr id="13" name="TextBox 12"/>
            <p:cNvSpPr txBox="1"/>
            <p:nvPr/>
          </p:nvSpPr>
          <p:spPr>
            <a:xfrm>
              <a:off x="5715000" y="1676400"/>
              <a:ext cx="3124200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PH" sz="2000" b="1" i="1" dirty="0" smtClean="0"/>
                <a:t>National Strategy for FE</a:t>
              </a:r>
              <a:endParaRPr lang="en-PH" sz="2000" b="1" i="1" dirty="0">
                <a:solidFill>
                  <a:srgbClr val="0000FF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715000" y="2531225"/>
              <a:ext cx="3200400" cy="150810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PH" sz="2000" b="1" i="1" dirty="0" smtClean="0"/>
                <a:t>Key messages:</a:t>
              </a:r>
            </a:p>
            <a:p>
              <a:pPr lvl="1" indent="-182880">
                <a:buFont typeface="Arial" panose="020B0604020202020204" pitchFamily="34" charset="0"/>
                <a:buChar char="•"/>
              </a:pPr>
              <a:r>
                <a:rPr lang="en-PH" dirty="0" smtClean="0"/>
                <a:t>Save for retirement</a:t>
              </a:r>
            </a:p>
            <a:p>
              <a:pPr lvl="1" indent="-182880">
                <a:buFont typeface="Arial" panose="020B0604020202020204" pitchFamily="34" charset="0"/>
                <a:buChar char="•"/>
              </a:pPr>
              <a:r>
                <a:rPr lang="en-PH" dirty="0" smtClean="0"/>
                <a:t>Save for uncertainty</a:t>
              </a:r>
            </a:p>
            <a:p>
              <a:pPr lvl="1" indent="-182880">
                <a:buFont typeface="Arial" panose="020B0604020202020204" pitchFamily="34" charset="0"/>
                <a:buChar char="•"/>
              </a:pPr>
              <a:r>
                <a:rPr lang="en-PH" dirty="0" smtClean="0"/>
                <a:t>Avoid over indebtedness</a:t>
              </a:r>
            </a:p>
            <a:p>
              <a:pPr lvl="1" indent="-182880">
                <a:buFont typeface="Arial" panose="020B0604020202020204" pitchFamily="34" charset="0"/>
                <a:buChar char="•"/>
              </a:pPr>
              <a:r>
                <a:rPr lang="en-PH" dirty="0" smtClean="0"/>
                <a:t>Mitigate fraud</a:t>
              </a:r>
              <a:endParaRPr lang="en-PH" dirty="0"/>
            </a:p>
          </p:txBody>
        </p:sp>
        <p:cxnSp>
          <p:nvCxnSpPr>
            <p:cNvPr id="6" name="Straight Arrow Connector 5"/>
            <p:cNvCxnSpPr/>
            <p:nvPr/>
          </p:nvCxnSpPr>
          <p:spPr>
            <a:xfrm>
              <a:off x="6629400" y="2057400"/>
              <a:ext cx="0" cy="457200"/>
            </a:xfrm>
            <a:prstGeom prst="straightConnector1">
              <a:avLst/>
            </a:prstGeom>
            <a:ln w="3492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5715000" y="4523096"/>
              <a:ext cx="3276600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PH" sz="2000" b="1" i="1" dirty="0" smtClean="0"/>
                <a:t>Execute at provincial level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6629400" y="4063663"/>
              <a:ext cx="0" cy="457200"/>
            </a:xfrm>
            <a:prstGeom prst="straightConnector1">
              <a:avLst/>
            </a:prstGeom>
            <a:ln w="3492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5715000" y="1684296"/>
            <a:ext cx="3276600" cy="873456"/>
            <a:chOff x="5715000" y="5410200"/>
            <a:chExt cx="3276600" cy="873456"/>
          </a:xfrm>
        </p:grpSpPr>
        <p:cxnSp>
          <p:nvCxnSpPr>
            <p:cNvPr id="20" name="Straight Arrow Connector 19"/>
            <p:cNvCxnSpPr/>
            <p:nvPr/>
          </p:nvCxnSpPr>
          <p:spPr>
            <a:xfrm>
              <a:off x="6615752" y="5826456"/>
              <a:ext cx="0" cy="457200"/>
            </a:xfrm>
            <a:prstGeom prst="straightConnector1">
              <a:avLst/>
            </a:prstGeom>
            <a:ln w="3492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5715000" y="5410200"/>
              <a:ext cx="3276600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PH" sz="2000" b="1" i="1" dirty="0" smtClean="0">
                  <a:solidFill>
                    <a:srgbClr val="0000FF"/>
                  </a:solidFill>
                </a:rPr>
                <a:t>Pursuit of </a:t>
              </a:r>
              <a:r>
                <a:rPr lang="en-PH" sz="2000" b="1" i="1" dirty="0" smtClean="0">
                  <a:solidFill>
                    <a:srgbClr val="0000FF"/>
                  </a:solidFill>
                </a:rPr>
                <a:t>financial stability</a:t>
              </a:r>
              <a:endParaRPr lang="en-PH" sz="2000" b="1" i="1" dirty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3262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54302E-6 L 0.00191 0.1274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63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ctrTitle" idx="4294967295"/>
          </p:nvPr>
        </p:nvSpPr>
        <p:spPr>
          <a:xfrm>
            <a:off x="1371600" y="1981200"/>
            <a:ext cx="7543800" cy="1676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r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3200" b="1" i="1" u="none" strike="noStrike" cap="none" dirty="0" smtClean="0">
                <a:solidFill>
                  <a:schemeClr val="bg1"/>
                </a:solidFill>
                <a:ea typeface="Georgia"/>
                <a:cs typeface="Georgia"/>
                <a:sym typeface="Georgia"/>
              </a:rPr>
              <a:t>Insights from Financial Literacy Surveys and Their Implications on Policy and Practice</a:t>
            </a:r>
            <a:r>
              <a:rPr lang="en-US" sz="4000" b="1" i="1" u="none" strike="noStrike" cap="none" dirty="0" smtClean="0">
                <a:solidFill>
                  <a:schemeClr val="bg1"/>
                </a:solidFill>
                <a:ea typeface="Georgia"/>
                <a:cs typeface="Georgia"/>
                <a:sym typeface="Georgia"/>
              </a:rPr>
              <a:t/>
            </a:r>
            <a:br>
              <a:rPr lang="en-US" sz="4000" b="1" i="1" u="none" strike="noStrike" cap="none" dirty="0" smtClean="0">
                <a:solidFill>
                  <a:schemeClr val="bg1"/>
                </a:solidFill>
                <a:ea typeface="Georgia"/>
                <a:cs typeface="Georgia"/>
                <a:sym typeface="Georgia"/>
              </a:rPr>
            </a:br>
            <a:r>
              <a:rPr lang="en-US" sz="2400" dirty="0" smtClean="0">
                <a:solidFill>
                  <a:srgbClr val="FFFF00"/>
                </a:solidFill>
                <a:ea typeface="Georgia"/>
                <a:cs typeface="Georgia"/>
                <a:sym typeface="Georgia"/>
              </a:rPr>
              <a:t>8 November 2017</a:t>
            </a:r>
            <a:endParaRPr lang="en-US" sz="2400" b="1" u="none" strike="noStrike" cap="none" dirty="0">
              <a:solidFill>
                <a:srgbClr val="FFFF00"/>
              </a:solidFill>
              <a:ea typeface="Georgia"/>
              <a:cs typeface="Georgia"/>
              <a:sym typeface="Georgia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3200400" y="4148140"/>
            <a:ext cx="5691554" cy="1125412"/>
          </a:xfrm>
          <a:prstGeom prst="rect">
            <a:avLst/>
          </a:prstGeom>
        </p:spPr>
        <p:txBody>
          <a:bodyPr/>
          <a:lstStyle>
            <a:lvl1pPr marL="316531" indent="-316531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58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7" indent="-263776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585">
                <a:solidFill>
                  <a:schemeClr val="tx1"/>
                </a:solidFill>
                <a:latin typeface="+mn-lt"/>
              </a:defRPr>
            </a:lvl2pPr>
            <a:lvl3pPr marL="1055103" indent="-211021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585">
                <a:solidFill>
                  <a:schemeClr val="tx1"/>
                </a:solidFill>
                <a:latin typeface="+mn-lt"/>
              </a:defRPr>
            </a:lvl3pPr>
            <a:lvl4pPr marL="1477145" indent="-211021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585">
                <a:solidFill>
                  <a:schemeClr val="tx1"/>
                </a:solidFill>
                <a:latin typeface="+mn-lt"/>
              </a:defRPr>
            </a:lvl4pPr>
            <a:lvl5pPr marL="1899186" indent="-211021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585">
                <a:solidFill>
                  <a:schemeClr val="tx1"/>
                </a:solidFill>
                <a:latin typeface="+mn-lt"/>
              </a:defRPr>
            </a:lvl5pPr>
            <a:lvl6pPr marL="2321227" indent="-211021" algn="l" rtl="0" fontAlgn="base">
              <a:spcBef>
                <a:spcPct val="20000"/>
              </a:spcBef>
              <a:spcAft>
                <a:spcPct val="0"/>
              </a:spcAft>
              <a:buChar char="»"/>
              <a:defRPr sz="2585">
                <a:solidFill>
                  <a:schemeClr val="tx1"/>
                </a:solidFill>
                <a:latin typeface="+mn-lt"/>
              </a:defRPr>
            </a:lvl6pPr>
            <a:lvl7pPr marL="2743269" indent="-211021" algn="l" rtl="0" fontAlgn="base">
              <a:spcBef>
                <a:spcPct val="20000"/>
              </a:spcBef>
              <a:spcAft>
                <a:spcPct val="0"/>
              </a:spcAft>
              <a:buChar char="»"/>
              <a:defRPr sz="2585">
                <a:solidFill>
                  <a:schemeClr val="tx1"/>
                </a:solidFill>
                <a:latin typeface="+mn-lt"/>
              </a:defRPr>
            </a:lvl7pPr>
            <a:lvl8pPr marL="3165310" indent="-211021" algn="l" rtl="0" fontAlgn="base">
              <a:spcBef>
                <a:spcPct val="20000"/>
              </a:spcBef>
              <a:spcAft>
                <a:spcPct val="0"/>
              </a:spcAft>
              <a:buChar char="»"/>
              <a:defRPr sz="2585">
                <a:solidFill>
                  <a:schemeClr val="tx1"/>
                </a:solidFill>
                <a:latin typeface="+mn-lt"/>
              </a:defRPr>
            </a:lvl8pPr>
            <a:lvl9pPr marL="3587351" indent="-211021" algn="l" rtl="0" fontAlgn="base">
              <a:spcBef>
                <a:spcPct val="20000"/>
              </a:spcBef>
              <a:spcAft>
                <a:spcPct val="0"/>
              </a:spcAft>
              <a:buChar char="»"/>
              <a:defRPr sz="2585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lnSpc>
                <a:spcPct val="80000"/>
              </a:lnSpc>
              <a:buFontTx/>
              <a:buNone/>
            </a:pPr>
            <a:r>
              <a:rPr lang="en-US" sz="1846" b="1" i="1" kern="0" dirty="0" smtClean="0">
                <a:solidFill>
                  <a:srgbClr val="000000"/>
                </a:solidFill>
              </a:rPr>
              <a:t>Johnny Noe E. Ravalo  Ph.D.</a:t>
            </a:r>
          </a:p>
          <a:p>
            <a:pPr marL="0" indent="0" algn="r">
              <a:lnSpc>
                <a:spcPct val="80000"/>
              </a:lnSpc>
              <a:buFontTx/>
              <a:buNone/>
            </a:pPr>
            <a:r>
              <a:rPr lang="en-US" sz="1600" b="1" i="1" kern="0" dirty="0" smtClean="0">
                <a:solidFill>
                  <a:srgbClr val="000000"/>
                </a:solidFill>
              </a:rPr>
              <a:t>Assistant Governor</a:t>
            </a:r>
          </a:p>
          <a:p>
            <a:pPr marL="0" indent="0" algn="r">
              <a:lnSpc>
                <a:spcPct val="80000"/>
              </a:lnSpc>
              <a:buFontTx/>
              <a:buNone/>
            </a:pPr>
            <a:r>
              <a:rPr lang="en-US" sz="1600" b="1" i="1" kern="0" dirty="0" smtClean="0">
                <a:solidFill>
                  <a:srgbClr val="000000"/>
                </a:solidFill>
              </a:rPr>
              <a:t>Office of Systemic Risk Management</a:t>
            </a:r>
          </a:p>
          <a:p>
            <a:pPr marL="0" indent="0" algn="r" eaLnBrk="1" hangingPunct="1">
              <a:lnSpc>
                <a:spcPct val="80000"/>
              </a:lnSpc>
              <a:buFontTx/>
              <a:buNone/>
            </a:pPr>
            <a:r>
              <a:rPr lang="en-US" sz="1600" b="1" i="1" kern="0" dirty="0" err="1" smtClean="0">
                <a:solidFill>
                  <a:srgbClr val="000000"/>
                </a:solidFill>
              </a:rPr>
              <a:t>Bangko</a:t>
            </a:r>
            <a:r>
              <a:rPr lang="en-US" sz="1600" b="1" i="1" kern="0" dirty="0" smtClean="0">
                <a:solidFill>
                  <a:srgbClr val="000000"/>
                </a:solidFill>
              </a:rPr>
              <a:t> </a:t>
            </a:r>
            <a:r>
              <a:rPr lang="en-US" sz="1600" b="1" i="1" kern="0" dirty="0" err="1" smtClean="0">
                <a:solidFill>
                  <a:srgbClr val="000000"/>
                </a:solidFill>
              </a:rPr>
              <a:t>Sentral</a:t>
            </a:r>
            <a:r>
              <a:rPr lang="en-US" sz="1600" b="1" i="1" kern="0" dirty="0" smtClean="0">
                <a:solidFill>
                  <a:srgbClr val="000000"/>
                </a:solidFill>
              </a:rPr>
              <a:t> </a:t>
            </a:r>
            <a:r>
              <a:rPr lang="en-US" sz="1600" b="1" i="1" kern="0" dirty="0" err="1" smtClean="0">
                <a:solidFill>
                  <a:srgbClr val="000000"/>
                </a:solidFill>
              </a:rPr>
              <a:t>ng</a:t>
            </a:r>
            <a:r>
              <a:rPr lang="en-US" sz="1600" b="1" i="1" kern="0" dirty="0" smtClean="0">
                <a:solidFill>
                  <a:srgbClr val="000000"/>
                </a:solidFill>
              </a:rPr>
              <a:t> </a:t>
            </a:r>
            <a:r>
              <a:rPr lang="en-US" sz="1600" b="1" i="1" kern="0" dirty="0" err="1" smtClean="0">
                <a:solidFill>
                  <a:srgbClr val="000000"/>
                </a:solidFill>
              </a:rPr>
              <a:t>PIlipinas</a:t>
            </a:r>
            <a:endParaRPr lang="en-US" sz="1600" b="1" i="1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314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71142"/>
            <a:ext cx="8610600" cy="715962"/>
          </a:xfrm>
        </p:spPr>
        <p:txBody>
          <a:bodyPr/>
          <a:lstStyle/>
          <a:p>
            <a:r>
              <a:rPr lang="en-PH" sz="3000" dirty="0" err="1" smtClean="0"/>
              <a:t>FinLit</a:t>
            </a:r>
            <a:r>
              <a:rPr lang="en-PH" sz="3000" dirty="0" smtClean="0"/>
              <a:t> is </a:t>
            </a:r>
            <a:r>
              <a:rPr lang="en-PH" sz="3000" dirty="0" smtClean="0"/>
              <a:t>Important</a:t>
            </a:r>
            <a:endParaRPr lang="en-PH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95400"/>
            <a:ext cx="7772400" cy="1524000"/>
          </a:xfrm>
        </p:spPr>
        <p:txBody>
          <a:bodyPr/>
          <a:lstStyle/>
          <a:p>
            <a:pPr marL="0" indent="0">
              <a:buNone/>
            </a:pPr>
            <a:r>
              <a:rPr lang="en-PH" sz="2200" i="1" dirty="0" smtClean="0"/>
              <a:t>While </a:t>
            </a:r>
            <a:r>
              <a:rPr lang="en-PH" sz="2200" i="1" dirty="0"/>
              <a:t>there are many causes to the economic problems facing the country, it is undeniable that a lack of financial literacy is a contributing </a:t>
            </a:r>
            <a:r>
              <a:rPr lang="en-PH" sz="2200" i="1" dirty="0" smtClean="0"/>
              <a:t>factor.</a:t>
            </a:r>
          </a:p>
          <a:p>
            <a:pPr marL="0" indent="0" algn="r">
              <a:buNone/>
            </a:pPr>
            <a:r>
              <a:rPr lang="en-PH" sz="1800" b="1" i="1" dirty="0">
                <a:solidFill>
                  <a:srgbClr val="0000FF"/>
                </a:solidFill>
              </a:rPr>
              <a:t>Charles R. Schwab, January </a:t>
            </a:r>
            <a:r>
              <a:rPr lang="en-PH" sz="1800" b="1" i="1" dirty="0" smtClean="0">
                <a:solidFill>
                  <a:srgbClr val="0000FF"/>
                </a:solidFill>
              </a:rPr>
              <a:t>2009</a:t>
            </a:r>
            <a:endParaRPr lang="en-PH" sz="1800" b="1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259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71142"/>
            <a:ext cx="8610600" cy="715962"/>
          </a:xfrm>
        </p:spPr>
        <p:txBody>
          <a:bodyPr/>
          <a:lstStyle/>
          <a:p>
            <a:r>
              <a:rPr lang="en-PH" sz="3000" dirty="0" err="1" smtClean="0"/>
              <a:t>FinLit</a:t>
            </a:r>
            <a:r>
              <a:rPr lang="en-PH" sz="3000" dirty="0" smtClean="0"/>
              <a:t> is Important </a:t>
            </a:r>
            <a:r>
              <a:rPr lang="en-PH" sz="3000" i="1" u="sng" dirty="0" smtClean="0">
                <a:solidFill>
                  <a:schemeClr val="tx1"/>
                </a:solidFill>
              </a:rPr>
              <a:t>for Achieving Financial </a:t>
            </a:r>
            <a:r>
              <a:rPr lang="en-PH" sz="3000" i="1" u="sng" dirty="0">
                <a:solidFill>
                  <a:schemeClr val="tx1"/>
                </a:solidFill>
              </a:rPr>
              <a:t>S</a:t>
            </a:r>
            <a:r>
              <a:rPr lang="en-PH" sz="3000" i="1" u="sng" dirty="0" smtClean="0">
                <a:solidFill>
                  <a:schemeClr val="tx1"/>
                </a:solidFill>
              </a:rPr>
              <a:t>tability</a:t>
            </a:r>
            <a:endParaRPr lang="en-PH" sz="3000" i="1" u="sng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95400"/>
            <a:ext cx="7772400" cy="1524000"/>
          </a:xfrm>
        </p:spPr>
        <p:txBody>
          <a:bodyPr/>
          <a:lstStyle/>
          <a:p>
            <a:pPr marL="0" indent="0">
              <a:buNone/>
            </a:pPr>
            <a:r>
              <a:rPr lang="en-PH" sz="2200" i="1" dirty="0" smtClean="0"/>
              <a:t>While </a:t>
            </a:r>
            <a:r>
              <a:rPr lang="en-PH" sz="2200" i="1" dirty="0"/>
              <a:t>there are many causes to the economic problems facing the country, it is undeniable that a lack of financial literacy is a contributing </a:t>
            </a:r>
            <a:r>
              <a:rPr lang="en-PH" sz="2200" i="1" dirty="0" smtClean="0"/>
              <a:t>factor.</a:t>
            </a:r>
          </a:p>
          <a:p>
            <a:pPr marL="0" indent="0" algn="r">
              <a:buNone/>
            </a:pPr>
            <a:r>
              <a:rPr lang="en-PH" sz="1800" b="1" i="1" dirty="0">
                <a:solidFill>
                  <a:srgbClr val="0000FF"/>
                </a:solidFill>
              </a:rPr>
              <a:t>Charles R. Schwab, January </a:t>
            </a:r>
            <a:r>
              <a:rPr lang="en-PH" sz="1800" b="1" i="1" dirty="0" smtClean="0">
                <a:solidFill>
                  <a:srgbClr val="0000FF"/>
                </a:solidFill>
              </a:rPr>
              <a:t>2009</a:t>
            </a:r>
            <a:endParaRPr lang="en-PH" sz="1800" b="1" i="1" dirty="0">
              <a:solidFill>
                <a:srgbClr val="0000FF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762000" y="3429000"/>
            <a:ext cx="7772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6531" indent="-316531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58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7" indent="-263776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585">
                <a:solidFill>
                  <a:schemeClr val="tx1"/>
                </a:solidFill>
                <a:latin typeface="+mn-lt"/>
              </a:defRPr>
            </a:lvl2pPr>
            <a:lvl3pPr marL="1055103" indent="-211021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585">
                <a:solidFill>
                  <a:schemeClr val="tx1"/>
                </a:solidFill>
                <a:latin typeface="+mn-lt"/>
              </a:defRPr>
            </a:lvl3pPr>
            <a:lvl4pPr marL="1477145" indent="-211021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585">
                <a:solidFill>
                  <a:schemeClr val="tx1"/>
                </a:solidFill>
                <a:latin typeface="+mn-lt"/>
              </a:defRPr>
            </a:lvl4pPr>
            <a:lvl5pPr marL="1899186" indent="-211021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585">
                <a:solidFill>
                  <a:schemeClr val="tx1"/>
                </a:solidFill>
                <a:latin typeface="+mn-lt"/>
              </a:defRPr>
            </a:lvl5pPr>
            <a:lvl6pPr marL="2321227" indent="-211021" algn="l" rtl="0" fontAlgn="base">
              <a:spcBef>
                <a:spcPct val="20000"/>
              </a:spcBef>
              <a:spcAft>
                <a:spcPct val="0"/>
              </a:spcAft>
              <a:buChar char="»"/>
              <a:defRPr sz="2585">
                <a:solidFill>
                  <a:schemeClr val="tx1"/>
                </a:solidFill>
                <a:latin typeface="+mn-lt"/>
              </a:defRPr>
            </a:lvl6pPr>
            <a:lvl7pPr marL="2743269" indent="-211021" algn="l" rtl="0" fontAlgn="base">
              <a:spcBef>
                <a:spcPct val="20000"/>
              </a:spcBef>
              <a:spcAft>
                <a:spcPct val="0"/>
              </a:spcAft>
              <a:buChar char="»"/>
              <a:defRPr sz="2585">
                <a:solidFill>
                  <a:schemeClr val="tx1"/>
                </a:solidFill>
                <a:latin typeface="+mn-lt"/>
              </a:defRPr>
            </a:lvl7pPr>
            <a:lvl8pPr marL="3165310" indent="-211021" algn="l" rtl="0" fontAlgn="base">
              <a:spcBef>
                <a:spcPct val="20000"/>
              </a:spcBef>
              <a:spcAft>
                <a:spcPct val="0"/>
              </a:spcAft>
              <a:buChar char="»"/>
              <a:defRPr sz="2585">
                <a:solidFill>
                  <a:schemeClr val="tx1"/>
                </a:solidFill>
                <a:latin typeface="+mn-lt"/>
              </a:defRPr>
            </a:lvl8pPr>
            <a:lvl9pPr marL="3587351" indent="-211021" algn="l" rtl="0" fontAlgn="base">
              <a:spcBef>
                <a:spcPct val="20000"/>
              </a:spcBef>
              <a:spcAft>
                <a:spcPct val="0"/>
              </a:spcAft>
              <a:buChar char="»"/>
              <a:defRPr sz="2585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buNone/>
            </a:pPr>
            <a:r>
              <a:rPr lang="en-PH" sz="2200" i="1" dirty="0" smtClean="0"/>
              <a:t>But </a:t>
            </a:r>
            <a:r>
              <a:rPr lang="en-PH" sz="2200" i="1" dirty="0"/>
              <a:t>the lack of understanding of households on financial issues and, in particular, on credit and investment, has also a major role.  As a result individuals have accepted (sometimes unknowingly) to support more </a:t>
            </a:r>
            <a:r>
              <a:rPr lang="en-PH" sz="2200" b="1" i="1" dirty="0">
                <a:solidFill>
                  <a:srgbClr val="0000FF"/>
                </a:solidFill>
              </a:rPr>
              <a:t>financial risks </a:t>
            </a:r>
            <a:r>
              <a:rPr lang="en-PH" sz="2200" i="1" dirty="0"/>
              <a:t>than what they could afford.</a:t>
            </a:r>
          </a:p>
          <a:p>
            <a:pPr marL="0" indent="0" algn="r">
              <a:lnSpc>
                <a:spcPct val="80000"/>
              </a:lnSpc>
              <a:spcBef>
                <a:spcPts val="1000"/>
              </a:spcBef>
              <a:buNone/>
            </a:pPr>
            <a:r>
              <a:rPr lang="en-PH" sz="1800" b="1" i="1" dirty="0">
                <a:solidFill>
                  <a:srgbClr val="0000FF"/>
                </a:solidFill>
              </a:rPr>
              <a:t>Financial Education and the Crisis</a:t>
            </a:r>
          </a:p>
          <a:p>
            <a:pPr marL="0" indent="0" algn="r">
              <a:lnSpc>
                <a:spcPct val="80000"/>
              </a:lnSpc>
              <a:spcBef>
                <a:spcPts val="0"/>
              </a:spcBef>
              <a:buNone/>
            </a:pPr>
            <a:r>
              <a:rPr lang="en-PH" sz="1800" b="1" i="1" dirty="0" smtClean="0">
                <a:solidFill>
                  <a:srgbClr val="0000FF"/>
                </a:solidFill>
              </a:rPr>
              <a:t>OECD/INFE </a:t>
            </a:r>
            <a:r>
              <a:rPr lang="en-PH" sz="1800" b="1" i="1" dirty="0">
                <a:solidFill>
                  <a:srgbClr val="0000FF"/>
                </a:solidFill>
              </a:rPr>
              <a:t>June 2009</a:t>
            </a:r>
          </a:p>
        </p:txBody>
      </p:sp>
    </p:spTree>
    <p:extLst>
      <p:ext uri="{BB962C8B-B14F-4D97-AF65-F5344CB8AC3E}">
        <p14:creationId xmlns:p14="http://schemas.microsoft.com/office/powerpoint/2010/main" val="3379097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80772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71142"/>
            <a:ext cx="8610600" cy="715962"/>
          </a:xfrm>
        </p:spPr>
        <p:txBody>
          <a:bodyPr/>
          <a:lstStyle/>
          <a:p>
            <a:r>
              <a:rPr lang="en-PH" sz="3000" dirty="0" smtClean="0"/>
              <a:t>The Numbers Differ … But the Message is the Same</a:t>
            </a:r>
            <a:endParaRPr lang="en-PH" sz="3000" i="1" dirty="0">
              <a:solidFill>
                <a:srgbClr val="0000FF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219200" y="4419600"/>
            <a:ext cx="5715000" cy="769441"/>
            <a:chOff x="1219200" y="4419600"/>
            <a:chExt cx="5715000" cy="769441"/>
          </a:xfrm>
        </p:grpSpPr>
        <p:sp>
          <p:nvSpPr>
            <p:cNvPr id="7" name="TextBox 6"/>
            <p:cNvSpPr txBox="1"/>
            <p:nvPr/>
          </p:nvSpPr>
          <p:spPr>
            <a:xfrm>
              <a:off x="2209800" y="4419600"/>
              <a:ext cx="47244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PH" sz="2200" b="1" i="1" dirty="0" smtClean="0"/>
                <a:t>Survey scores are alarmingly low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PH" sz="2200" b="1" i="1" dirty="0" smtClean="0"/>
                <a:t>There is a “gender gap”</a:t>
              </a:r>
              <a:endParaRPr lang="en-PH" sz="2200" b="1" i="1" dirty="0"/>
            </a:p>
          </p:txBody>
        </p:sp>
        <p:sp>
          <p:nvSpPr>
            <p:cNvPr id="8" name="Right Arrow 7"/>
            <p:cNvSpPr/>
            <p:nvPr/>
          </p:nvSpPr>
          <p:spPr>
            <a:xfrm>
              <a:off x="1219200" y="4419600"/>
              <a:ext cx="914400" cy="762000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</p:grpSp>
    </p:spTree>
    <p:extLst>
      <p:ext uri="{BB962C8B-B14F-4D97-AF65-F5344CB8AC3E}">
        <p14:creationId xmlns:p14="http://schemas.microsoft.com/office/powerpoint/2010/main" val="1268316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71142"/>
            <a:ext cx="8610600" cy="715962"/>
          </a:xfrm>
        </p:spPr>
        <p:txBody>
          <a:bodyPr/>
          <a:lstStyle/>
          <a:p>
            <a:r>
              <a:rPr lang="en-PH" sz="3000" dirty="0" smtClean="0"/>
              <a:t>We Often Revert to Ordinal Rankings … but</a:t>
            </a:r>
            <a:endParaRPr lang="en-PH" sz="3000" i="1" dirty="0">
              <a:solidFill>
                <a:srgbClr val="0000FF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41148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066800"/>
            <a:ext cx="3760787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92071" y="2538483"/>
            <a:ext cx="6318914" cy="1169551"/>
          </a:xfrm>
          <a:prstGeom prst="rect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PH" sz="2000" dirty="0" smtClean="0"/>
              <a:t>There will be fundamental differences across countries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PH" sz="2000" dirty="0" smtClean="0"/>
              <a:t>For example, in the Philippines, women do better on </a:t>
            </a:r>
            <a:r>
              <a:rPr lang="en-PH" sz="2000" dirty="0" err="1" smtClean="0"/>
              <a:t>FinLit</a:t>
            </a:r>
            <a:r>
              <a:rPr lang="en-PH" sz="2000" dirty="0" smtClean="0"/>
              <a:t> surveys than men</a:t>
            </a:r>
            <a:endParaRPr lang="en-PH" sz="2000" dirty="0"/>
          </a:p>
        </p:txBody>
      </p:sp>
    </p:spTree>
    <p:extLst>
      <p:ext uri="{BB962C8B-B14F-4D97-AF65-F5344CB8AC3E}">
        <p14:creationId xmlns:p14="http://schemas.microsoft.com/office/powerpoint/2010/main" val="1409747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6" presetClass="entr" presetSubtype="4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71142"/>
            <a:ext cx="8610600" cy="715962"/>
          </a:xfrm>
        </p:spPr>
        <p:txBody>
          <a:bodyPr/>
          <a:lstStyle/>
          <a:p>
            <a:r>
              <a:rPr lang="en-PH" sz="3000" dirty="0" smtClean="0"/>
              <a:t>Perhaps </a:t>
            </a:r>
            <a:r>
              <a:rPr lang="en-PH" sz="3000" dirty="0" smtClean="0"/>
              <a:t>the Messaging </a:t>
            </a:r>
            <a:r>
              <a:rPr lang="en-PH" sz="3000" dirty="0" smtClean="0"/>
              <a:t>Should </a:t>
            </a:r>
            <a:r>
              <a:rPr lang="en-PH" sz="3000" dirty="0" smtClean="0"/>
              <a:t>Be More Focused</a:t>
            </a:r>
            <a:endParaRPr lang="en-PH" sz="3000" i="1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295400"/>
            <a:ext cx="5410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2200" b="1" i="1" dirty="0" smtClean="0">
                <a:solidFill>
                  <a:srgbClr val="0000FF"/>
                </a:solidFill>
              </a:rPr>
              <a:t>Profile of those who do well in </a:t>
            </a:r>
            <a:r>
              <a:rPr lang="en-PH" sz="2200" b="1" i="1" dirty="0" err="1" smtClean="0">
                <a:solidFill>
                  <a:srgbClr val="0000FF"/>
                </a:solidFill>
              </a:rPr>
              <a:t>finlit</a:t>
            </a:r>
            <a:r>
              <a:rPr lang="en-PH" sz="2200" b="1" i="1" dirty="0" smtClean="0">
                <a:solidFill>
                  <a:srgbClr val="0000FF"/>
                </a:solidFill>
              </a:rPr>
              <a:t> surveys</a:t>
            </a:r>
            <a:endParaRPr lang="en-PH" sz="2200" b="1" i="1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1676400"/>
            <a:ext cx="36576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PH" sz="2000" b="1" i="1" dirty="0" smtClean="0"/>
              <a:t>Those who self-assess themselves to be financially literate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PH" sz="2000" b="1" i="1" dirty="0" smtClean="0"/>
              <a:t>With </a:t>
            </a:r>
            <a:r>
              <a:rPr lang="en-PH" sz="2000" b="1" i="1" dirty="0" smtClean="0"/>
              <a:t>highest educational attainment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PH" sz="2000" b="1" i="1" dirty="0" smtClean="0"/>
              <a:t>With highest income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PH" sz="2000" b="1" i="1" dirty="0" smtClean="0"/>
              <a:t>Regularly use traditional and/or social media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PH" sz="2000" b="1" i="1" dirty="0" smtClean="0"/>
              <a:t>Live in the inner city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PH" sz="2000" b="1" i="1" dirty="0" smtClean="0"/>
              <a:t>Started saving as a child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PH" sz="2000" b="1" i="1" dirty="0" smtClean="0"/>
              <a:t>Head of household</a:t>
            </a:r>
            <a:endParaRPr lang="en-PH" sz="2000" b="1" i="1" dirty="0"/>
          </a:p>
        </p:txBody>
      </p:sp>
      <p:grpSp>
        <p:nvGrpSpPr>
          <p:cNvPr id="12" name="Group 11"/>
          <p:cNvGrpSpPr/>
          <p:nvPr/>
        </p:nvGrpSpPr>
        <p:grpSpPr>
          <a:xfrm>
            <a:off x="5029200" y="1905000"/>
            <a:ext cx="457200" cy="3813412"/>
            <a:chOff x="5029200" y="1905000"/>
            <a:chExt cx="457200" cy="2819400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5486400" y="1905000"/>
              <a:ext cx="0" cy="28194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5029200" y="1905000"/>
              <a:ext cx="457200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5029200" y="4724400"/>
              <a:ext cx="457200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5715000" y="1981200"/>
            <a:ext cx="312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2000" b="1" i="1" dirty="0" smtClean="0"/>
              <a:t>Demographics certainly matters but </a:t>
            </a:r>
            <a:r>
              <a:rPr lang="en-PH" sz="2000" b="1" i="1" dirty="0" smtClean="0">
                <a:solidFill>
                  <a:srgbClr val="0000FF"/>
                </a:solidFill>
              </a:rPr>
              <a:t>what is the policy intervention?</a:t>
            </a:r>
            <a:endParaRPr lang="en-PH" sz="2000" b="1" i="1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15000" y="3251537"/>
            <a:ext cx="312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2000" b="1" i="1" dirty="0" smtClean="0"/>
              <a:t>Will expanding financial education programs be the </a:t>
            </a:r>
            <a:r>
              <a:rPr lang="en-PH" sz="2000" b="1" i="1" dirty="0" smtClean="0">
                <a:solidFill>
                  <a:srgbClr val="0000FF"/>
                </a:solidFill>
              </a:rPr>
              <a:t>main policy objective</a:t>
            </a:r>
            <a:r>
              <a:rPr lang="en-PH" sz="2000" b="1" i="1" dirty="0" smtClean="0"/>
              <a:t>?</a:t>
            </a:r>
            <a:endParaRPr lang="en-PH" sz="2000" b="1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390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71142"/>
            <a:ext cx="8610600" cy="715962"/>
          </a:xfrm>
        </p:spPr>
        <p:txBody>
          <a:bodyPr/>
          <a:lstStyle/>
          <a:p>
            <a:r>
              <a:rPr lang="en-PH" sz="3000" dirty="0" smtClean="0"/>
              <a:t>There Might Be Confusion that the Gains Are Private</a:t>
            </a:r>
            <a:endParaRPr lang="en-PH" sz="3000" i="1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295400"/>
            <a:ext cx="5410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2200" b="1" i="1" dirty="0" smtClean="0">
                <a:solidFill>
                  <a:srgbClr val="0000FF"/>
                </a:solidFill>
              </a:rPr>
              <a:t>Profile of those who do well in </a:t>
            </a:r>
            <a:r>
              <a:rPr lang="en-PH" sz="2200" b="1" i="1" dirty="0" err="1" smtClean="0">
                <a:solidFill>
                  <a:srgbClr val="0000FF"/>
                </a:solidFill>
              </a:rPr>
              <a:t>finlit</a:t>
            </a:r>
            <a:r>
              <a:rPr lang="en-PH" sz="2200" b="1" i="1" dirty="0" smtClean="0">
                <a:solidFill>
                  <a:srgbClr val="0000FF"/>
                </a:solidFill>
              </a:rPr>
              <a:t> surveys</a:t>
            </a:r>
            <a:endParaRPr lang="en-PH" sz="2200" b="1" i="1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1676400"/>
            <a:ext cx="36576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PH" sz="2000" b="1" i="1" dirty="0"/>
              <a:t>Those who self-assess themselves to be financially literate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PH" sz="2000" b="1" i="1" dirty="0" smtClean="0"/>
              <a:t>With </a:t>
            </a:r>
            <a:r>
              <a:rPr lang="en-PH" sz="2000" b="1" i="1" dirty="0" smtClean="0"/>
              <a:t>highest educational attainment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PH" sz="2000" b="1" i="1" dirty="0" smtClean="0"/>
              <a:t>With highest income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PH" sz="2000" b="1" i="1" dirty="0" smtClean="0"/>
              <a:t>Regularly use traditional and/or social media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PH" sz="2000" b="1" i="1" dirty="0" smtClean="0"/>
              <a:t>Live in the inner city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PH" sz="2000" b="1" i="1" dirty="0" smtClean="0"/>
              <a:t>Started saving as a child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PH" sz="2000" b="1" i="1" dirty="0" smtClean="0"/>
              <a:t>Head of household</a:t>
            </a:r>
            <a:endParaRPr lang="en-PH" sz="2000" b="1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5715000" y="1676400"/>
            <a:ext cx="312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2000" b="1" i="1" dirty="0" smtClean="0"/>
              <a:t>Financial Education</a:t>
            </a:r>
            <a:endParaRPr lang="en-PH" sz="2000" b="1" i="1" dirty="0">
              <a:solidFill>
                <a:srgbClr val="0000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15000" y="2438400"/>
            <a:ext cx="32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2000" b="1" i="1" dirty="0" smtClean="0"/>
              <a:t>financial literacy: </a:t>
            </a:r>
          </a:p>
          <a:p>
            <a:pPr marL="228600" lvl="1"/>
            <a:r>
              <a:rPr lang="en-PH" sz="2000" i="1" dirty="0" smtClean="0"/>
              <a:t>awareness</a:t>
            </a:r>
            <a:r>
              <a:rPr lang="en-PH" sz="2000" i="1" dirty="0"/>
              <a:t>, knowledge, skills, </a:t>
            </a:r>
            <a:r>
              <a:rPr lang="en-PH" sz="2000" i="1" dirty="0" smtClean="0"/>
              <a:t>attitude,  behaviors </a:t>
            </a:r>
            <a:endParaRPr lang="en-PH" sz="2000" b="1" i="1" dirty="0">
              <a:solidFill>
                <a:srgbClr val="0000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15000" y="3784937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2000" b="1" i="1" dirty="0"/>
              <a:t>financial decisions </a:t>
            </a:r>
            <a:r>
              <a:rPr lang="en-PH" sz="2000" b="1" i="1" dirty="0" smtClean="0"/>
              <a:t>that </a:t>
            </a:r>
            <a:r>
              <a:rPr lang="en-PH" sz="2000" b="1" i="1" dirty="0" smtClean="0"/>
              <a:t>improve </a:t>
            </a:r>
            <a:r>
              <a:rPr lang="en-PH" sz="2000" b="1" i="1" dirty="0" smtClean="0"/>
              <a:t>financial </a:t>
            </a:r>
            <a:r>
              <a:rPr lang="en-PH" sz="2000" b="1" i="1" dirty="0"/>
              <a:t>well-being</a:t>
            </a:r>
            <a:endParaRPr lang="en-PH" sz="2000" b="1" i="1" dirty="0">
              <a:solidFill>
                <a:srgbClr val="0000FF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6629400" y="2057400"/>
            <a:ext cx="0" cy="457200"/>
          </a:xfrm>
          <a:prstGeom prst="straightConnector1">
            <a:avLst/>
          </a:prstGeom>
          <a:ln w="3492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6629400" y="3352800"/>
            <a:ext cx="0" cy="457200"/>
          </a:xfrm>
          <a:prstGeom prst="straightConnector1">
            <a:avLst/>
          </a:prstGeom>
          <a:ln w="3492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5029200" y="1905000"/>
            <a:ext cx="457200" cy="3813412"/>
            <a:chOff x="5029200" y="1905000"/>
            <a:chExt cx="457200" cy="2819400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486400" y="1905000"/>
              <a:ext cx="0" cy="28194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5029200" y="1905000"/>
              <a:ext cx="457200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5029200" y="4724400"/>
              <a:ext cx="457200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2383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71142"/>
            <a:ext cx="8610600" cy="715962"/>
          </a:xfrm>
        </p:spPr>
        <p:txBody>
          <a:bodyPr/>
          <a:lstStyle/>
          <a:p>
            <a:r>
              <a:rPr lang="en-PH" sz="3000" dirty="0" smtClean="0"/>
              <a:t>Our Thinking is that Financial Education …</a:t>
            </a:r>
            <a:endParaRPr lang="en-PH" sz="3000" i="1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15000" y="1676400"/>
            <a:ext cx="312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2000" b="1" i="1" dirty="0" smtClean="0"/>
              <a:t>Financial Education</a:t>
            </a:r>
            <a:endParaRPr lang="en-PH" sz="2000" b="1" i="1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15000" y="2438400"/>
            <a:ext cx="32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2000" b="1" i="1" dirty="0" smtClean="0"/>
              <a:t>financial literacy: </a:t>
            </a:r>
          </a:p>
          <a:p>
            <a:pPr marL="228600" lvl="1"/>
            <a:r>
              <a:rPr lang="en-PH" sz="2000" i="1" dirty="0" smtClean="0"/>
              <a:t>awareness</a:t>
            </a:r>
            <a:r>
              <a:rPr lang="en-PH" sz="2000" i="1" dirty="0"/>
              <a:t>, knowledge, skills, </a:t>
            </a:r>
            <a:r>
              <a:rPr lang="en-PH" sz="2000" i="1" dirty="0" smtClean="0"/>
              <a:t>attitude,  behaviors </a:t>
            </a:r>
            <a:endParaRPr lang="en-PH" sz="2000" b="1" i="1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15000" y="3784937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2000" b="1" i="1" dirty="0"/>
              <a:t>financial decisions </a:t>
            </a:r>
            <a:r>
              <a:rPr lang="en-PH" sz="2000" b="1" i="1" dirty="0" smtClean="0"/>
              <a:t>that improves financial </a:t>
            </a:r>
            <a:r>
              <a:rPr lang="en-PH" sz="2000" b="1" i="1" dirty="0"/>
              <a:t>well-being</a:t>
            </a:r>
            <a:endParaRPr lang="en-PH" sz="2000" b="1" i="1" dirty="0">
              <a:solidFill>
                <a:srgbClr val="0000FF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629400" y="2057400"/>
            <a:ext cx="0" cy="457200"/>
          </a:xfrm>
          <a:prstGeom prst="straightConnector1">
            <a:avLst/>
          </a:prstGeom>
          <a:ln w="3492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629400" y="3352800"/>
            <a:ext cx="0" cy="457200"/>
          </a:xfrm>
          <a:prstGeom prst="straightConnector1">
            <a:avLst/>
          </a:prstGeom>
          <a:ln w="3492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95400"/>
            <a:ext cx="3810000" cy="44650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5715000" y="4924960"/>
            <a:ext cx="3276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2000" b="1" i="1" dirty="0">
                <a:solidFill>
                  <a:srgbClr val="FF0000"/>
                </a:solidFill>
              </a:rPr>
              <a:t>m</a:t>
            </a:r>
            <a:r>
              <a:rPr lang="en-PH" sz="2000" b="1" i="1" dirty="0" smtClean="0">
                <a:solidFill>
                  <a:srgbClr val="FF0000"/>
                </a:solidFill>
              </a:rPr>
              <a:t>anaging financial risks </a:t>
            </a:r>
            <a:r>
              <a:rPr lang="en-PH" sz="2000" b="1" i="1" dirty="0" smtClean="0"/>
              <a:t>in the context of </a:t>
            </a:r>
            <a:r>
              <a:rPr lang="en-PH" sz="2000" b="1" i="1" dirty="0" smtClean="0">
                <a:solidFill>
                  <a:srgbClr val="FF0000"/>
                </a:solidFill>
              </a:rPr>
              <a:t>financial stability</a:t>
            </a:r>
            <a:endParaRPr lang="en-PH" sz="2000" b="1" i="1" dirty="0">
              <a:solidFill>
                <a:srgbClr val="FF0000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6629400" y="4492823"/>
            <a:ext cx="0" cy="457200"/>
          </a:xfrm>
          <a:prstGeom prst="straightConnector1">
            <a:avLst/>
          </a:prstGeom>
          <a:ln w="3492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2957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71142"/>
            <a:ext cx="8610600" cy="715962"/>
          </a:xfrm>
        </p:spPr>
        <p:txBody>
          <a:bodyPr/>
          <a:lstStyle/>
          <a:p>
            <a:r>
              <a:rPr lang="en-PH" sz="3000" dirty="0" smtClean="0"/>
              <a:t>Our Thinking is that Financial Education …</a:t>
            </a:r>
            <a:endParaRPr lang="en-PH" sz="3000" i="1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15000" y="1676400"/>
            <a:ext cx="312420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PH" sz="2000" b="1" i="1" dirty="0" smtClean="0"/>
              <a:t>National Strategy for FE</a:t>
            </a:r>
            <a:endParaRPr lang="en-PH" sz="2000" b="1" i="1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15000" y="2531225"/>
            <a:ext cx="3200400" cy="150810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PH" sz="2000" b="1" i="1" dirty="0" smtClean="0"/>
              <a:t>Key messages:</a:t>
            </a:r>
          </a:p>
          <a:p>
            <a:pPr lvl="1" indent="-182880">
              <a:buFont typeface="Arial" panose="020B0604020202020204" pitchFamily="34" charset="0"/>
              <a:buChar char="•"/>
            </a:pPr>
            <a:r>
              <a:rPr lang="en-PH" dirty="0" smtClean="0"/>
              <a:t>Save for retirement</a:t>
            </a:r>
          </a:p>
          <a:p>
            <a:pPr lvl="1" indent="-182880">
              <a:buFont typeface="Arial" panose="020B0604020202020204" pitchFamily="34" charset="0"/>
              <a:buChar char="•"/>
            </a:pPr>
            <a:r>
              <a:rPr lang="en-PH" dirty="0" smtClean="0"/>
              <a:t>Save for uncertainty</a:t>
            </a:r>
          </a:p>
          <a:p>
            <a:pPr lvl="1" indent="-182880">
              <a:buFont typeface="Arial" panose="020B0604020202020204" pitchFamily="34" charset="0"/>
              <a:buChar char="•"/>
            </a:pPr>
            <a:r>
              <a:rPr lang="en-PH" dirty="0" smtClean="0"/>
              <a:t>Avoid over indebtedness</a:t>
            </a:r>
          </a:p>
          <a:p>
            <a:pPr lvl="1" indent="-182880">
              <a:buFont typeface="Arial" panose="020B0604020202020204" pitchFamily="34" charset="0"/>
              <a:buChar char="•"/>
            </a:pPr>
            <a:r>
              <a:rPr lang="en-PH" dirty="0" smtClean="0"/>
              <a:t>Mitigate fraud</a:t>
            </a:r>
            <a:endParaRPr lang="en-PH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629400" y="2057400"/>
            <a:ext cx="0" cy="457200"/>
          </a:xfrm>
          <a:prstGeom prst="straightConnector1">
            <a:avLst/>
          </a:prstGeom>
          <a:ln w="3492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95400"/>
            <a:ext cx="3810000" cy="44650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5715000" y="4523096"/>
            <a:ext cx="327660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PH" sz="2000" b="1" i="1" dirty="0" smtClean="0"/>
              <a:t>Execute at provincial level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6629400" y="4063663"/>
            <a:ext cx="0" cy="457200"/>
          </a:xfrm>
          <a:prstGeom prst="straightConnector1">
            <a:avLst/>
          </a:prstGeom>
          <a:ln w="3492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2657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?mso-contentType ?>
<CtFieldPriority xmlns="http://www.oecd.org/eshare/projectsentre/CtFieldPriority/" xmlns:i="http://www.w3.org/2001/XMLSchema-instance">
  <PriorityFields xmlns:a="http://schemas.microsoft.com/2003/10/Serialization/Arrays">
    <a:string>Title</a:string>
    <a:string>OECDCountry</a:string>
    <a:string>OECDTopic</a:string>
    <a:string>OECDKeywords</a:string>
  </PriorityFields>
</CtFieldPriority>
</file>

<file path=customXml/item2.xml><?xml version="1.0" encoding="utf-8"?>
<?mso-contentType ?>
<SharedContentType xmlns="Microsoft.SharePoint.Taxonomy.ContentTypeSync" SourceId="27ec883c-a62c-444f-a935-fcddb579e39d" ContentTypeId="0x0101008B4DD370EC31429186F3AD49F0D3098F00D44DBCB9EB4F45278CB5C9765BE52995" PreviousValue="false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Working Document" ma:contentTypeID="0x0101008B4DD370EC31429186F3AD49F0D3098F00D44DBCB9EB4F45278CB5C9765BE5299500A4858B360C6A491AA753F8BCA47AA91000CCDD97BACC81094AA9235912A0087CAC" ma:contentTypeVersion="82" ma:contentTypeDescription="" ma:contentTypeScope="" ma:versionID="aa80af55f71d317526dc3109f312e809">
  <xsd:schema xmlns:xsd="http://www.w3.org/2001/XMLSchema" xmlns:xs="http://www.w3.org/2001/XMLSchema" xmlns:p="http://schemas.microsoft.com/office/2006/metadata/properties" xmlns:ns2="54c4cd27-f286-408f-9ce0-33c1e0f3ab39" xmlns:ns3="422d9e62-c95f-4be8-bc96-fc16e6e7af15" xmlns:ns4="ca82dde9-3436-4d3d-bddd-d31447390034" xmlns:ns5="ddbd984f-848b-4d59-a9eb-1760df3af461" xmlns:ns6="c9f238dd-bb73-4aef-a7a5-d644ad823e52" targetNamespace="http://schemas.microsoft.com/office/2006/metadata/properties" ma:root="true" ma:fieldsID="fb14e9ad48aa554fa0824b53f2e170d9" ns2:_="" ns3:_="" ns4:_="" ns5:_="" ns6:_="">
    <xsd:import namespace="54c4cd27-f286-408f-9ce0-33c1e0f3ab39"/>
    <xsd:import namespace="422d9e62-c95f-4be8-bc96-fc16e6e7af15"/>
    <xsd:import namespace="ca82dde9-3436-4d3d-bddd-d31447390034"/>
    <xsd:import namespace="ddbd984f-848b-4d59-a9eb-1760df3af461"/>
    <xsd:import namespace="c9f238dd-bb73-4aef-a7a5-d644ad823e52"/>
    <xsd:element name="properties">
      <xsd:complexType>
        <xsd:sequence>
          <xsd:element name="documentManagement">
            <xsd:complexType>
              <xsd:all>
                <xsd:element ref="ns2:OECDMeetingDate" minOccurs="0"/>
                <xsd:element ref="ns4:OECDlanguage" minOccurs="0"/>
                <xsd:element ref="ns3:OECDExpirationDate" minOccurs="0"/>
                <xsd:element ref="ns5:OECDProjectLookup" minOccurs="0"/>
                <xsd:element ref="ns5:OECDProjectManager" minOccurs="0"/>
                <xsd:element ref="ns5:OECDProjectMembers" minOccurs="0"/>
                <xsd:element ref="ns5:OECDMainProject" minOccurs="0"/>
                <xsd:element ref="ns5:OECDPinnedBy" minOccurs="0"/>
                <xsd:element ref="ns2:OECDKimStatus" minOccurs="0"/>
                <xsd:element ref="ns5:OECDTagsCache" minOccurs="0"/>
                <xsd:element ref="ns3:_dlc_DocIdUrl" minOccurs="0"/>
                <xsd:element ref="ns6:eShareCountryTaxHTField0" minOccurs="0"/>
                <xsd:element ref="ns6:eShareTopicTaxHTField0" minOccurs="0"/>
                <xsd:element ref="ns6:eShareKeywordsTaxHTField0" minOccurs="0"/>
                <xsd:element ref="ns6:eShareCommitteeTaxHTField0" minOccurs="0"/>
                <xsd:element ref="ns6:eSharePWBTaxHTField0" minOccurs="0"/>
                <xsd:element ref="ns5:mcabdfbcfcc34b0db2b26427245c13c6" minOccurs="0"/>
                <xsd:element ref="ns3:_dlc_DocId" minOccurs="0"/>
                <xsd:element ref="ns2:OECDKimProvenance" minOccurs="0"/>
                <xsd:element ref="ns4:TaxCatchAll" minOccurs="0"/>
                <xsd:element ref="ns4:TaxCatchAllLabel" minOccurs="0"/>
                <xsd:element ref="ns2:OECDKimBussinessContext" minOccurs="0"/>
                <xsd:element ref="ns3:_dlc_DocIdPersistId" minOccurs="0"/>
                <xsd:element ref="ns3:cdaa264386b64a5eb3931631587e1776" minOccurs="0"/>
                <xsd:element ref="ns5:nbb885e32ada4fa18483bd70230d535b" minOccurs="0"/>
                <xsd:element ref="ns5:OECDSharingStatus" minOccurs="0"/>
                <xsd:element ref="ns5:OECDCommunityDocumentURL" minOccurs="0"/>
                <xsd:element ref="ns5:OECDCommunityDocumentID" minOccurs="0"/>
                <xsd:element ref="ns3:eShareHorizProjTaxHTField0" minOccurs="0"/>
                <xsd:element ref="ns3:OECDAllRelatedUsers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c4cd27-f286-408f-9ce0-33c1e0f3ab39" elementFormDefault="qualified">
    <xsd:import namespace="http://schemas.microsoft.com/office/2006/documentManagement/types"/>
    <xsd:import namespace="http://schemas.microsoft.com/office/infopath/2007/PartnerControls"/>
    <xsd:element name="OECDMeetingDate" ma:index="4" nillable="true" ma:displayName="Meeting Date" ma:default="" ma:format="DateOnly" ma:hidden="true" ma:internalName="OECDMeetingDate" ma:readOnly="false">
      <xsd:simpleType>
        <xsd:restriction base="dms:DateTime"/>
      </xsd:simpleType>
    </xsd:element>
    <xsd:element name="OECDKimStatus" ma:index="16" nillable="true" ma:displayName="Kim status" ma:default="Draft" ma:description="" ma:format="Dropdown" ma:hidden="true" ma:internalName="OECDKimStatus">
      <xsd:simpleType>
        <xsd:restriction base="dms:Choice">
          <xsd:enumeration value="Draft"/>
          <xsd:enumeration value="Final"/>
        </xsd:restriction>
      </xsd:simpleType>
    </xsd:element>
    <xsd:element name="OECDKimProvenance" ma:index="30" nillable="true" ma:displayName="Kim provenance" ma:description="" ma:hidden="true" ma:internalName="OECDKimProvenance" ma:readOnly="false">
      <xsd:simpleType>
        <xsd:restriction base="dms:Text">
          <xsd:maxLength value="255"/>
        </xsd:restriction>
      </xsd:simpleType>
    </xsd:element>
    <xsd:element name="OECDKimBussinessContext" ma:index="33" nillable="true" ma:displayName="Kim business context" ma:description="" ma:hidden="true" ma:internalName="OECDKimBussinessContext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2d9e62-c95f-4be8-bc96-fc16e6e7af15" elementFormDefault="qualified">
    <xsd:import namespace="http://schemas.microsoft.com/office/2006/documentManagement/types"/>
    <xsd:import namespace="http://schemas.microsoft.com/office/infopath/2007/PartnerControls"/>
    <xsd:element name="OECDExpirationDate" ma:index="8" nillable="true" ma:displayName="Highlights" ma:default="" ma:description="" ma:format="DateOnly" ma:hidden="true" ma:indexed="true" ma:internalName="OECDExpirationDate" ma:readOnly="false">
      <xsd:simpleType>
        <xsd:restriction base="dms:DateTime"/>
      </xsd:simpleType>
    </xsd:element>
    <xsd:element name="_dlc_DocIdUrl" ma:index="18" nillable="true" ma:displayName="Document ID" ma:description="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" ma:index="28" nillable="true" ma:displayName="Document ID" ma:description="" ma:hidden="true" ma:internalName="_dlc_DocId" ma:readOnly="true">
      <xsd:simpleType>
        <xsd:restriction base="dms:Text"/>
      </xsd:simpleType>
    </xsd:element>
    <xsd:element name="_dlc_DocIdPersistId" ma:index="34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cdaa264386b64a5eb3931631587e1776" ma:index="36" nillable="true" ma:taxonomy="true" ma:internalName="cdaa264386b64a5eb3931631587e1776" ma:taxonomyFieldName="OECDHorizontalProjects" ma:displayName="Horizontal project" ma:readOnly="false" ma:default="" ma:fieldId="cdaa2643-86b6-4a5e-b393-1631587e1776" ma:taxonomyMulti="true" ma:sspId="27ec883c-a62c-444f-a935-fcddb579e39d" ma:termSetId="d3ca0e0e-65f9-44bf-9d98-5271504f6d6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ShareHorizProjTaxHTField0" ma:index="41" nillable="true" ma:displayName="OECDHorizontalProjects_0" ma:description="" ma:hidden="true" ma:internalName="eShareHorizProjTaxHTField0">
      <xsd:simpleType>
        <xsd:restriction base="dms:Note"/>
      </xsd:simpleType>
    </xsd:element>
    <xsd:element name="OECDAllRelatedUsers" ma:index="44" nillable="true" ma:displayName="All related users" ma:description="" ma:hidden="true" ma:internalName="OECDAllRelatedUs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82dde9-3436-4d3d-bddd-d31447390034" elementFormDefault="qualified">
    <xsd:import namespace="http://schemas.microsoft.com/office/2006/documentManagement/types"/>
    <xsd:import namespace="http://schemas.microsoft.com/office/infopath/2007/PartnerControls"/>
    <xsd:element name="OECDlanguage" ma:index="5" nillable="true" ma:displayName="Document language" ma:default="English" ma:description="" ma:format="Dropdown" ma:hidden="true" ma:internalName="OECDlanguage" ma:readOnly="false">
      <xsd:simpleType>
        <xsd:restriction base="dms:Choice">
          <xsd:enumeration value="English"/>
          <xsd:enumeration value="French"/>
        </xsd:restriction>
      </xsd:simpleType>
    </xsd:element>
    <xsd:element name="TaxCatchAll" ma:index="31" nillable="true" ma:displayName="Taxonomy Catch All Column" ma:hidden="true" ma:list="{4d2fa938-8d37-45fa-910f-cb0aa52e3ee4}" ma:internalName="TaxCatchAll" ma:showField="CatchAllData" ma:web="422d9e62-c95f-4be8-bc96-fc16e6e7af1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32" nillable="true" ma:displayName="Taxonomy Catch All Column1" ma:hidden="true" ma:list="{4d2fa938-8d37-45fa-910f-cb0aa52e3ee4}" ma:internalName="TaxCatchAllLabel" ma:readOnly="true" ma:showField="CatchAllDataLabel" ma:web="422d9e62-c95f-4be8-bc96-fc16e6e7af1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bd984f-848b-4d59-a9eb-1760df3af461" elementFormDefault="qualified">
    <xsd:import namespace="http://schemas.microsoft.com/office/2006/documentManagement/types"/>
    <xsd:import namespace="http://schemas.microsoft.com/office/infopath/2007/PartnerControls"/>
    <xsd:element name="OECDProjectLookup" ma:index="9" nillable="true" ma:displayName="Project" ma:description="" ma:hidden="true" ma:indexed="true" ma:list="bc83b2af-e160-442d-bd56-c59d584bfbe4" ma:internalName="OECDProjectLookup" ma:showField="OECDShortProjectName" ma:web="ddbd984f-848b-4d59-a9eb-1760df3af461">
      <xsd:simpleType>
        <xsd:restriction base="dms:Unknown"/>
      </xsd:simpleType>
    </xsd:element>
    <xsd:element name="OECDProjectManager" ma:index="10" nillable="true" ma:displayName="Project manager" ma:description="" ma:hidden="true" ma:indexed="true" ma:internalName="OECDProjectManage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OECDProjectMembers" ma:index="11" nillable="true" ma:displayName="Project members" ma:description="" ma:hidden="true" ma:internalName="OECDProjectMembers" ma:readOnly="fals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OECDMainProject" ma:index="14" nillable="true" ma:displayName="Main project" ma:description="" ma:hidden="true" ma:indexed="true" ma:list="bc83b2af-e160-442d-bd56-c59d584bfbe4" ma:internalName="OECDMainProject" ma:readOnly="false" ma:showField="OECDShortProjectName">
      <xsd:simpleType>
        <xsd:restriction base="dms:Unknown"/>
      </xsd:simpleType>
    </xsd:element>
    <xsd:element name="OECDPinnedBy" ma:index="15" nillable="true" ma:displayName="Pinned by" ma:description="" ma:hidden="true" ma:internalName="OECDPinn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OECDTagsCache" ma:index="17" nillable="true" ma:displayName="Tags cache" ma:description="" ma:hidden="true" ma:internalName="OECDTagsCache">
      <xsd:simpleType>
        <xsd:restriction base="dms:Note"/>
      </xsd:simpleType>
    </xsd:element>
    <xsd:element name="mcabdfbcfcc34b0db2b26427245c13c6" ma:index="26" nillable="true" ma:displayName="Deliverable owner_0" ma:hidden="true" ma:internalName="mcabdfbcfcc34b0db2b26427245c13c6">
      <xsd:simpleType>
        <xsd:restriction base="dms:Note"/>
      </xsd:simpleType>
    </xsd:element>
    <xsd:element name="nbb885e32ada4fa18483bd70230d535b" ma:index="37" nillable="true" ma:taxonomy="true" ma:internalName="nbb885e32ada4fa18483bd70230d535b" ma:taxonomyFieldName="OECDProjectOwnerStructure" ma:displayName="Project owner" ma:readOnly="false" ma:default="" ma:fieldId="7bb885e3-2ada-4fa1-8483-bd70230d535b" ma:taxonomyMulti="true" ma:sspId="27ec883c-a62c-444f-a935-fcddb579e39d" ma:termSetId="aeec4dcb-19ee-4bc0-941f-681845b568c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ECDSharingStatus" ma:index="38" nillable="true" ma:displayName="O.N.E Document Sharing Status" ma:description="" ma:hidden="true" ma:internalName="OECDSharingStatus">
      <xsd:simpleType>
        <xsd:restriction base="dms:Text"/>
      </xsd:simpleType>
    </xsd:element>
    <xsd:element name="OECDCommunityDocumentURL" ma:index="39" nillable="true" ma:displayName="O.N.E Community Document URL" ma:description="" ma:hidden="true" ma:internalName="OECDCommunityDocumentURL">
      <xsd:simpleType>
        <xsd:restriction base="dms:Text"/>
      </xsd:simpleType>
    </xsd:element>
    <xsd:element name="OECDCommunityDocumentID" ma:index="40" nillable="true" ma:displayName="O.N.E Community Document ID" ma:decimals="0" ma:description="" ma:hidden="true" ma:internalName="OECDCommunityDocumentID">
      <xsd:simpleType>
        <xsd:restriction base="dms:Number"/>
      </xsd:simpleType>
    </xsd:element>
    <xsd:element name="SharedWithUsers" ma:index="45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f238dd-bb73-4aef-a7a5-d644ad823e52" elementFormDefault="qualified">
    <xsd:import namespace="http://schemas.microsoft.com/office/2006/documentManagement/types"/>
    <xsd:import namespace="http://schemas.microsoft.com/office/infopath/2007/PartnerControls"/>
    <xsd:element name="eShareCountryTaxHTField0" ma:index="20" nillable="true" ma:taxonomy="true" ma:internalName="eShareCountryTaxHTField0" ma:taxonomyFieldName="OECDCountry" ma:displayName="Country" ma:readOnly="false" ma:default="" ma:fieldId="{aa366335-bba6-4f71-86c6-f91b1ae503c2}" ma:taxonomyMulti="true" ma:sspId="27ec883c-a62c-444f-a935-fcddb579e39d" ma:termSetId="e1026e78-e24d-4b33-a8f4-6ff75b8e5ad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ShareTopicTaxHTField0" ma:index="21" nillable="true" ma:taxonomy="true" ma:internalName="eShareTopicTaxHTField0" ma:taxonomyFieldName="OECDTopic" ma:displayName="Topic" ma:readOnly="false" ma:default="" ma:fieldId="{9b5335f8-765c-484a-86dd-d10580650a95}" ma:taxonomyMulti="true" ma:sspId="27ec883c-a62c-444f-a935-fcddb579e39d" ma:termSetId="d0043ed9-7fdc-4b21-8641-a864cc50d2b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ShareKeywordsTaxHTField0" ma:index="22" nillable="true" ma:taxonomy="true" ma:internalName="eShareKeywordsTaxHTField0" ma:taxonomyFieldName="OECDKeywords" ma:displayName="Keywords" ma:default="" ma:fieldId="{8a7c3663-990d-467c-b1b8-bb4b775674ad}" ma:taxonomyMulti="true" ma:sspId="27ec883c-a62c-444f-a935-fcddb579e39d" ma:termSetId="f51791ee-8e04-4654-a875-fc747102cd45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eShareCommitteeTaxHTField0" ma:index="23" nillable="true" ma:taxonomy="true" ma:internalName="eShareCommitteeTaxHTField0" ma:taxonomyFieldName="OECDCommittee" ma:displayName="Committee" ma:readOnly="false" ma:fieldId="{29494d90-e667-47b5-adc1-d09dfb5832ab}" ma:sspId="27ec883c-a62c-444f-a935-fcddb579e39d" ma:termSetId="87919aae-be42-4481-84cf-2389a5c84ac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SharePWBTaxHTField0" ma:index="24" nillable="true" ma:taxonomy="true" ma:internalName="eSharePWBTaxHTField0" ma:taxonomyFieldName="OECDPWB" ma:displayName="PWB" ma:readOnly="false" ma:fieldId="{fe327ce1-b783-48aa-9b0b-52ad26d1c9f6}" ma:taxonomyMulti="true" ma:sspId="27ec883c-a62c-444f-a935-fcddb579e39d" ma:termSetId="7bc7477d-4ef0-4820-a158-bb7b3cda138d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7" ma:displayName="Content Type"/>
        <xsd:element ref="dc:title" minOccurs="0" maxOccurs="1" ma:index="0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OECDListFormCollapsible</Display>
  <Edit>OECDListFormCollapsible</Edit>
  <New>OECDListFormCollapsible</New>
</FormTemplates>
</file>

<file path=customXml/item5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bb885e32ada4fa18483bd70230d535b xmlns="ddbd984f-848b-4d59-a9eb-1760df3af461">
      <Terms xmlns="http://schemas.microsoft.com/office/infopath/2007/PartnerControls">
        <TermInfo xmlns="http://schemas.microsoft.com/office/infopath/2007/PartnerControls">
          <TermName xmlns="http://schemas.microsoft.com/office/infopath/2007/PartnerControls">DAF/FIN</TermName>
          <TermId xmlns="http://schemas.microsoft.com/office/infopath/2007/PartnerControls">894dfadc-16c3-441c-840d-02ae3778bf04</TermId>
        </TermInfo>
      </Terms>
    </nbb885e32ada4fa18483bd70230d535b>
    <OECDProjectMembers xmlns="ddbd984f-848b-4d59-a9eb-1760df3af461">
      <UserInfo>
        <DisplayName>HUXLEY Jennah, DAF/FIN</DisplayName>
        <AccountId>301</AccountId>
        <AccountType/>
      </UserInfo>
      <UserInfo>
        <DisplayName>MONTICONE Chiara, DAF/FIN</DisplayName>
        <AccountId>355</AccountId>
        <AccountType/>
      </UserInfo>
      <UserInfo>
        <DisplayName>ATKINSON Adele, DAF/FIN</DisplayName>
        <AccountId>335</AccountId>
        <AccountType/>
      </UserInfo>
      <UserInfo>
        <DisplayName>LOPEZ-TREUSSART Teresita Kelly, DAF/FIN</DisplayName>
        <AccountId>776</AccountId>
        <AccountType/>
      </UserInfo>
      <UserInfo>
        <DisplayName>D'ADDIO Anna, DAF/FIN</DisplayName>
        <AccountId>989</AccountId>
        <AccountType/>
      </UserInfo>
      <UserInfo>
        <DisplayName>GRIFONI Andrea, DAF/FIN</DisplayName>
        <AccountId>385</AccountId>
        <AccountType/>
      </UserInfo>
      <UserInfo>
        <DisplayName>GARNIER Karena, DAF/FATF</DisplayName>
        <AccountId>314</AccountId>
        <AccountType/>
      </UserInfo>
      <UserInfo>
        <DisplayName>ARBEL Pauline, CFE/CMU</DisplayName>
        <AccountId>632</AccountId>
        <AccountType/>
      </UserInfo>
      <UserInfo>
        <DisplayName>ALFONSO Francesco, DAF/FIN</DisplayName>
        <AccountId>1163</AccountId>
        <AccountType/>
      </UserInfo>
      <UserInfo>
        <DisplayName>CUPELLO Paloma, DAF/FIN</DisplayName>
        <AccountId>1543</AccountId>
        <AccountType/>
      </UserInfo>
      <UserInfo>
        <DisplayName>DROUILLON Françoise, DAF</DisplayName>
        <AccountId>1590</AccountId>
        <AccountType/>
      </UserInfo>
    </OECDProjectMembers>
    <OECDProjectManager xmlns="ddbd984f-848b-4d59-a9eb-1760df3af461">
      <UserInfo>
        <DisplayName/>
        <AccountId>105</AccountId>
        <AccountType/>
      </UserInfo>
    </OECDProjectManager>
    <eShareCountryTaxHTField0 xmlns="c9f238dd-bb73-4aef-a7a5-d644ad823e52">
      <Terms xmlns="http://schemas.microsoft.com/office/infopath/2007/PartnerControls"/>
    </eShareCountryTaxHTField0>
    <eShareTopicTaxHTField0 xmlns="c9f238dd-bb73-4aef-a7a5-d644ad823e52">
      <Terms xmlns="http://schemas.microsoft.com/office/infopath/2007/PartnerControls">
        <TermInfo xmlns="http://schemas.microsoft.com/office/infopath/2007/PartnerControls">
          <TermName xmlns="http://schemas.microsoft.com/office/infopath/2007/PartnerControls">Financial literacy</TermName>
          <TermId xmlns="http://schemas.microsoft.com/office/infopath/2007/PartnerControls">38d944e9-56b9-44f8-ab36-a8c1c92f484a</TermId>
        </TermInfo>
        <TermInfo xmlns="http://schemas.microsoft.com/office/infopath/2007/PartnerControls">
          <TermName xmlns="http://schemas.microsoft.com/office/infopath/2007/PartnerControls">Education</TermName>
          <TermId xmlns="http://schemas.microsoft.com/office/infopath/2007/PartnerControls">efa18019-c5e7-4d07-b5cf-a61d17d44208</TermId>
        </TermInfo>
      </Terms>
    </eShareTopicTaxHTField0>
    <OECDProjectLookup xmlns="ddbd984f-848b-4d59-a9eb-1760df3af461">47</OECDProjectLookup>
    <cdaa264386b64a5eb3931631587e1776 xmlns="422d9e62-c95f-4be8-bc96-fc16e6e7af15">
      <Terms xmlns="http://schemas.microsoft.com/office/infopath/2007/PartnerControls"/>
    </cdaa264386b64a5eb3931631587e1776>
    <eSharePWBTaxHTField0 xmlns="c9f238dd-bb73-4aef-a7a5-d644ad823e52">
      <Terms xmlns="http://schemas.microsoft.com/office/infopath/2007/PartnerControls">
        <TermInfo xmlns="http://schemas.microsoft.com/office/infopath/2007/PartnerControls">
          <TermName xmlns="http://schemas.microsoft.com/office/infopath/2007/PartnerControls">2015-16</TermName>
          <TermId xmlns="http://schemas.microsoft.com/office/infopath/2007/PartnerControls">a7b4e2ad-5b69-49d9-a265-a98e355e26b9</TermId>
        </TermInfo>
      </Terms>
    </eSharePWBTaxHTField0>
    <_dlc_DocId xmlns="422d9e62-c95f-4be8-bc96-fc16e6e7af15">ESHAREDAF-38-13146</_dlc_DocId>
    <TaxCatchAll xmlns="ca82dde9-3436-4d3d-bddd-d31447390034">
      <Value>279</Value>
      <Value>327</Value>
      <Value>501</Value>
      <Value>133</Value>
    </TaxCatchAll>
    <_dlc_DocIdUrl xmlns="422d9e62-c95f-4be8-bc96-fc16e6e7af15">
      <Url>https://portal.oecd.org/eshare/daf/pc/_layouts/15/DocIdRedir.aspx?ID=ESHAREDAF-38-13146</Url>
      <Description>ESHAREDAF-38-13146</Description>
    </_dlc_DocIdUrl>
    <OECDMainProject xmlns="ddbd984f-848b-4d59-a9eb-1760df3af461">35</OECDMainProject>
    <eShareKeywordsTaxHTField0 xmlns="c9f238dd-bb73-4aef-a7a5-d644ad823e52">
      <Terms xmlns="http://schemas.microsoft.com/office/infopath/2007/PartnerControls"/>
    </eShareKeywordsTaxHTField0>
    <eShareCommitteeTaxHTField0 xmlns="c9f238dd-bb73-4aef-a7a5-d644ad823e52">
      <Terms xmlns="http://schemas.microsoft.com/office/infopath/2007/PartnerControls"/>
    </eShareCommitteeTaxHTField0>
    <mcabdfbcfcc34b0db2b26427245c13c6 xmlns="ddbd984f-848b-4d59-a9eb-1760df3af461" xsi:nil="true"/>
    <eShareHorizProjTaxHTField0 xmlns="422d9e62-c95f-4be8-bc96-fc16e6e7af15" xsi:nil="true"/>
    <OECDAllRelatedUsers xmlns="422d9e62-c95f-4be8-bc96-fc16e6e7af15">
      <UserInfo>
        <DisplayName/>
        <AccountId xsi:nil="true"/>
        <AccountType/>
      </UserInfo>
    </OECDAllRelatedUsers>
    <OECDTagsCache xmlns="ddbd984f-848b-4d59-a9eb-1760df3af461" xsi:nil="true"/>
    <OECDKimBussinessContext xmlns="54c4cd27-f286-408f-9ce0-33c1e0f3ab39" xsi:nil="true"/>
    <OECDlanguage xmlns="ca82dde9-3436-4d3d-bddd-d31447390034">English</OECDlanguage>
    <OECDSharingStatus xmlns="ddbd984f-848b-4d59-a9eb-1760df3af461" xsi:nil="true"/>
    <OECDCommunityDocumentURL xmlns="ddbd984f-848b-4d59-a9eb-1760df3af461" xsi:nil="true"/>
    <OECDMeetingDate xmlns="54c4cd27-f286-408f-9ce0-33c1e0f3ab39" xsi:nil="true"/>
    <OECDPinnedBy xmlns="ddbd984f-848b-4d59-a9eb-1760df3af461">
      <UserInfo>
        <DisplayName/>
        <AccountId xsi:nil="true"/>
        <AccountType/>
      </UserInfo>
    </OECDPinnedBy>
    <OECDExpirationDate xmlns="422d9e62-c95f-4be8-bc96-fc16e6e7af15" xsi:nil="true"/>
    <OECDKimProvenance xmlns="54c4cd27-f286-408f-9ce0-33c1e0f3ab39" xsi:nil="true"/>
    <OECDKimStatus xmlns="54c4cd27-f286-408f-9ce0-33c1e0f3ab39">Draft</OECDKimStatus>
    <OECDCommunityDocumentID xmlns="ddbd984f-848b-4d59-a9eb-1760df3af461" xsi:nil="true"/>
  </documentManagement>
</p:properties>
</file>

<file path=customXml/itemProps1.xml><?xml version="1.0" encoding="utf-8"?>
<ds:datastoreItem xmlns:ds="http://schemas.openxmlformats.org/officeDocument/2006/customXml" ds:itemID="{571C891C-B232-4147-AB9A-A2200C233DBC}"/>
</file>

<file path=customXml/itemProps2.xml><?xml version="1.0" encoding="utf-8"?>
<ds:datastoreItem xmlns:ds="http://schemas.openxmlformats.org/officeDocument/2006/customXml" ds:itemID="{114A0D43-7AD6-4C1C-896D-549F29644CFE}"/>
</file>

<file path=customXml/itemProps3.xml><?xml version="1.0" encoding="utf-8"?>
<ds:datastoreItem xmlns:ds="http://schemas.openxmlformats.org/officeDocument/2006/customXml" ds:itemID="{AE351EBF-434E-4D71-BB97-BB61C043C769}"/>
</file>

<file path=customXml/itemProps4.xml><?xml version="1.0" encoding="utf-8"?>
<ds:datastoreItem xmlns:ds="http://schemas.openxmlformats.org/officeDocument/2006/customXml" ds:itemID="{80F6B37B-9DD8-4FF3-80F4-9E9480E732C4}"/>
</file>

<file path=customXml/itemProps5.xml><?xml version="1.0" encoding="utf-8"?>
<ds:datastoreItem xmlns:ds="http://schemas.openxmlformats.org/officeDocument/2006/customXml" ds:itemID="{E458ADEF-1480-4215-A200-15A18702D552}"/>
</file>

<file path=customXml/itemProps6.xml><?xml version="1.0" encoding="utf-8"?>
<ds:datastoreItem xmlns:ds="http://schemas.openxmlformats.org/officeDocument/2006/customXml" ds:itemID="{3CF70618-DF36-463E-A3F4-3E4220F02435}"/>
</file>

<file path=docProps/app.xml><?xml version="1.0" encoding="utf-8"?>
<Properties xmlns="http://schemas.openxmlformats.org/officeDocument/2006/extended-properties" xmlns:vt="http://schemas.openxmlformats.org/officeDocument/2006/docPropsVTypes">
  <TotalTime>5558</TotalTime>
  <Words>486</Words>
  <Application>Microsoft Office PowerPoint</Application>
  <PresentationFormat>On-screen Show (4:3)</PresentationFormat>
  <Paragraphs>72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Default Design</vt:lpstr>
      <vt:lpstr>Insights from Financial Literacy Surveys and Their Implications on Policy and Practice 8 November 2017</vt:lpstr>
      <vt:lpstr>FinLit is Important</vt:lpstr>
      <vt:lpstr>FinLit is Important for Achieving Financial Stability</vt:lpstr>
      <vt:lpstr>The Numbers Differ … But the Message is the Same</vt:lpstr>
      <vt:lpstr>We Often Revert to Ordinal Rankings … but</vt:lpstr>
      <vt:lpstr>Perhaps the Messaging Should Be More Focused</vt:lpstr>
      <vt:lpstr>There Might Be Confusion that the Gains Are Private</vt:lpstr>
      <vt:lpstr>Our Thinking is that Financial Education …</vt:lpstr>
      <vt:lpstr>Our Thinking is that Financial Education …</vt:lpstr>
      <vt:lpstr>Our Thinking is that Financial Education …</vt:lpstr>
      <vt:lpstr>Insights from Financial Literacy Surveys and Their Implications on Policy and Practice 8 November 2017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Reynante Bathan</dc:creator>
  <cp:lastModifiedBy>Noet E. Ravalo PhD</cp:lastModifiedBy>
  <cp:revision>282</cp:revision>
  <cp:lastPrinted>2017-11-03T08:08:34Z</cp:lastPrinted>
  <dcterms:created xsi:type="dcterms:W3CDTF">2017-08-30T03:08:17Z</dcterms:created>
  <dcterms:modified xsi:type="dcterms:W3CDTF">2017-11-08T00:54:00Z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ECDTopic">
    <vt:lpwstr>279;#Financial literacy|38d944e9-56b9-44f8-ab36-a8c1c92f484a;#501;#Education|efa18019-c5e7-4d07-b5cf-a61d17d44208</vt:lpwstr>
  </property>
  <property fmtid="{D5CDD505-2E9C-101B-9397-08002B2CF9AE}" pid="3" name="OECDCountry">
    <vt:lpwstr/>
  </property>
  <property fmtid="{D5CDD505-2E9C-101B-9397-08002B2CF9AE}" pid="4" name="OECDCommittee">
    <vt:lpwstr/>
  </property>
  <property fmtid="{D5CDD505-2E9C-101B-9397-08002B2CF9AE}" pid="5" name="ContentTypeId">
    <vt:lpwstr>0x0101008B4DD370EC31429186F3AD49F0D3098F00D44DBCB9EB4F45278CB5C9765BE5299500A4858B360C6A491AA753F8BCA47AA91000CCDD97BACC81094AA9235912A0087CAC</vt:lpwstr>
  </property>
  <property fmtid="{D5CDD505-2E9C-101B-9397-08002B2CF9AE}" pid="6" name="OECDPWB">
    <vt:lpwstr>327;#2015-16|a7b4e2ad-5b69-49d9-a265-a98e355e26b9</vt:lpwstr>
  </property>
  <property fmtid="{D5CDD505-2E9C-101B-9397-08002B2CF9AE}" pid="7" name="eShareOrganisationTaxHTField0">
    <vt:lpwstr/>
  </property>
  <property fmtid="{D5CDD505-2E9C-101B-9397-08002B2CF9AE}" pid="8" name="OECDKeywords">
    <vt:lpwstr/>
  </property>
  <property fmtid="{D5CDD505-2E9C-101B-9397-08002B2CF9AE}" pid="9" name="OECDHorizontalProjects">
    <vt:lpwstr/>
  </property>
  <property fmtid="{D5CDD505-2E9C-101B-9397-08002B2CF9AE}" pid="10" name="OECDProjectOwnerStructure">
    <vt:lpwstr>133;#DAF/FIN|894dfadc-16c3-441c-840d-02ae3778bf04</vt:lpwstr>
  </property>
  <property fmtid="{D5CDD505-2E9C-101B-9397-08002B2CF9AE}" pid="11" name="_dlc_DocIdItemGuid">
    <vt:lpwstr>a42092ed-271b-47fc-918a-14bffcf59d45</vt:lpwstr>
  </property>
  <property fmtid="{D5CDD505-2E9C-101B-9397-08002B2CF9AE}" pid="12" name="OECDOrganisation">
    <vt:lpwstr/>
  </property>
</Properties>
</file>